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1389" r:id="rId2"/>
    <p:sldId id="1391" r:id="rId3"/>
    <p:sldId id="1441" r:id="rId4"/>
    <p:sldId id="1392" r:id="rId5"/>
    <p:sldId id="1440" r:id="rId6"/>
    <p:sldId id="1439" r:id="rId7"/>
    <p:sldId id="1437" r:id="rId8"/>
    <p:sldId id="1438" r:id="rId9"/>
    <p:sldId id="1442" r:id="rId10"/>
    <p:sldId id="1450" r:id="rId11"/>
    <p:sldId id="1458" r:id="rId12"/>
    <p:sldId id="1459" r:id="rId13"/>
    <p:sldId id="1460" r:id="rId14"/>
    <p:sldId id="1461" r:id="rId15"/>
    <p:sldId id="1463" r:id="rId16"/>
    <p:sldId id="1462" r:id="rId17"/>
    <p:sldId id="1444" r:id="rId18"/>
    <p:sldId id="1443" r:id="rId19"/>
    <p:sldId id="1455" r:id="rId20"/>
    <p:sldId id="1454" r:id="rId21"/>
    <p:sldId id="1453" r:id="rId22"/>
    <p:sldId id="1452" r:id="rId23"/>
    <p:sldId id="1451" r:id="rId24"/>
    <p:sldId id="1456" r:id="rId25"/>
    <p:sldId id="1457" r:id="rId26"/>
    <p:sldId id="1446" r:id="rId27"/>
    <p:sldId id="1447" r:id="rId28"/>
    <p:sldId id="1465" r:id="rId29"/>
    <p:sldId id="1448" r:id="rId30"/>
    <p:sldId id="1466" r:id="rId31"/>
    <p:sldId id="1464" r:id="rId32"/>
    <p:sldId id="1467" r:id="rId33"/>
    <p:sldId id="1468" r:id="rId34"/>
    <p:sldId id="1469" r:id="rId35"/>
    <p:sldId id="1470" r:id="rId36"/>
    <p:sldId id="1471" r:id="rId37"/>
    <p:sldId id="1472" r:id="rId38"/>
    <p:sldId id="1473" r:id="rId39"/>
    <p:sldId id="1474" r:id="rId40"/>
    <p:sldId id="1475" r:id="rId41"/>
    <p:sldId id="1476" r:id="rId42"/>
    <p:sldId id="1477" r:id="rId43"/>
    <p:sldId id="1478" r:id="rId44"/>
    <p:sldId id="1479" r:id="rId45"/>
    <p:sldId id="1480" r:id="rId46"/>
    <p:sldId id="1482" r:id="rId47"/>
    <p:sldId id="1483" r:id="rId48"/>
    <p:sldId id="1484" r:id="rId49"/>
    <p:sldId id="1485" r:id="rId50"/>
    <p:sldId id="1486" r:id="rId51"/>
    <p:sldId id="1487" r:id="rId52"/>
    <p:sldId id="1488" r:id="rId53"/>
    <p:sldId id="1489" r:id="rId54"/>
    <p:sldId id="1449" r:id="rId55"/>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48A2C"/>
    <a:srgbClr val="9E5ECE"/>
    <a:srgbClr val="005A9B"/>
    <a:srgbClr val="00558F"/>
    <a:srgbClr val="1852A0"/>
    <a:srgbClr val="1F4DA0"/>
    <a:srgbClr val="0079C1"/>
    <a:srgbClr val="FFFE28"/>
    <a:srgbClr val="234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88058" autoAdjust="0"/>
  </p:normalViewPr>
  <p:slideViewPr>
    <p:cSldViewPr snapToGrid="0" snapToObjects="1">
      <p:cViewPr varScale="1">
        <p:scale>
          <a:sx n="37" d="100"/>
          <a:sy n="37" d="100"/>
        </p:scale>
        <p:origin x="116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pPr/>
              <a:t>3/2/2017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pPr/>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pPr/>
              <a:t>3/2/2017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pPr/>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way does it move?</a:t>
            </a:r>
          </a:p>
          <a:p>
            <a:r>
              <a:rPr lang="en-US" dirty="0"/>
              <a:t>Bidirectional</a:t>
            </a:r>
            <a:r>
              <a:rPr lang="en-US" baseline="0" dirty="0"/>
              <a:t> but need to know the care team regulations.</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2</a:t>
            </a:fld>
            <a:endParaRPr lang="en-US"/>
          </a:p>
        </p:txBody>
      </p:sp>
    </p:spTree>
    <p:extLst>
      <p:ext uri="{BB962C8B-B14F-4D97-AF65-F5344CB8AC3E}">
        <p14:creationId xmlns:p14="http://schemas.microsoft.com/office/powerpoint/2010/main" val="167387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Documentation supporting medical necessity and appropriateness for the use of non-IV conscious sedation must be maintained in the client’s record and is subject to retrospective review. (Esp. important if sharing billing with medical who may only be familiar with CPT</a:t>
            </a:r>
            <a:r>
              <a:rPr lang="en-US" baseline="0" dirty="0"/>
              <a:t> coding)</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Talk about time</a:t>
            </a:r>
            <a:r>
              <a:rPr lang="en-US" baseline="0" dirty="0"/>
              <a:t> tracking</a:t>
            </a:r>
            <a:endParaRPr lang="en-US" dirty="0"/>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21</a:t>
            </a:fld>
            <a:endParaRPr lang="en-US"/>
          </a:p>
        </p:txBody>
      </p:sp>
    </p:spTree>
    <p:extLst>
      <p:ext uri="{BB962C8B-B14F-4D97-AF65-F5344CB8AC3E}">
        <p14:creationId xmlns:p14="http://schemas.microsoft.com/office/powerpoint/2010/main" val="323153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22</a:t>
            </a:fld>
            <a:endParaRPr lang="en-US"/>
          </a:p>
        </p:txBody>
      </p:sp>
    </p:spTree>
    <p:extLst>
      <p:ext uri="{BB962C8B-B14F-4D97-AF65-F5344CB8AC3E}">
        <p14:creationId xmlns:p14="http://schemas.microsoft.com/office/powerpoint/2010/main" val="10911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Mention that one site was</a:t>
            </a:r>
            <a:r>
              <a:rPr lang="en-US" baseline="0" dirty="0"/>
              <a:t> losing substantial money when auxiliaries </a:t>
            </a:r>
            <a:r>
              <a:rPr lang="en-US" baseline="0" dirty="0" err="1"/>
              <a:t>inputed</a:t>
            </a:r>
            <a:r>
              <a:rPr lang="en-US" baseline="0" dirty="0"/>
              <a:t> extraction as 7140 – thought there was one code for extraction only.</a:t>
            </a:r>
            <a:endParaRPr lang="en-US" dirty="0"/>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24</a:t>
            </a:fld>
            <a:endParaRPr lang="en-US"/>
          </a:p>
        </p:txBody>
      </p:sp>
    </p:spTree>
    <p:extLst>
      <p:ext uri="{BB962C8B-B14F-4D97-AF65-F5344CB8AC3E}">
        <p14:creationId xmlns:p14="http://schemas.microsoft.com/office/powerpoint/2010/main" val="338651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25</a:t>
            </a:fld>
            <a:endParaRPr lang="en-US"/>
          </a:p>
        </p:txBody>
      </p:sp>
    </p:spTree>
    <p:extLst>
      <p:ext uri="{BB962C8B-B14F-4D97-AF65-F5344CB8AC3E}">
        <p14:creationId xmlns:p14="http://schemas.microsoft.com/office/powerpoint/2010/main" val="213924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way does it move?</a:t>
            </a:r>
          </a:p>
          <a:p>
            <a:r>
              <a:rPr lang="en-US" dirty="0"/>
              <a:t>Bidirectional</a:t>
            </a:r>
            <a:r>
              <a:rPr lang="en-US" baseline="0" dirty="0"/>
              <a:t> but need to know the care team regulations.</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27</a:t>
            </a:fld>
            <a:endParaRPr lang="en-US"/>
          </a:p>
        </p:txBody>
      </p:sp>
    </p:spTree>
    <p:extLst>
      <p:ext uri="{BB962C8B-B14F-4D97-AF65-F5344CB8AC3E}">
        <p14:creationId xmlns:p14="http://schemas.microsoft.com/office/powerpoint/2010/main" val="167387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JCAHO facility fee – recovery area</a:t>
            </a:r>
          </a:p>
        </p:txBody>
      </p:sp>
      <p:sp>
        <p:nvSpPr>
          <p:cNvPr id="4" name="Slide Number Placeholder 3"/>
          <p:cNvSpPr>
            <a:spLocks noGrp="1"/>
          </p:cNvSpPr>
          <p:nvPr>
            <p:ph type="sldNum" sz="quarter" idx="10"/>
          </p:nvPr>
        </p:nvSpPr>
        <p:spPr/>
        <p:txBody>
          <a:bodyPr/>
          <a:lstStyle/>
          <a:p>
            <a:fld id="{2452ED02-0338-4E69-B74F-38BE0F2DFBDD}" type="slidenum">
              <a:rPr lang="en-US" smtClean="0"/>
              <a:pPr/>
              <a:t>30</a:t>
            </a:fld>
            <a:endParaRPr lang="en-US"/>
          </a:p>
        </p:txBody>
      </p:sp>
    </p:spTree>
    <p:extLst>
      <p:ext uri="{BB962C8B-B14F-4D97-AF65-F5344CB8AC3E}">
        <p14:creationId xmlns:p14="http://schemas.microsoft.com/office/powerpoint/2010/main" val="166314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 sub </a:t>
            </a:r>
            <a:r>
              <a:rPr lang="en-US" dirty="0" err="1"/>
              <a:t>receipient</a:t>
            </a:r>
            <a:r>
              <a:rPr lang="en-US" dirty="0"/>
              <a:t> as</a:t>
            </a:r>
            <a:r>
              <a:rPr lang="en-US" baseline="0" dirty="0"/>
              <a:t> part of anesthesiology services; does not apply!!!!</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31</a:t>
            </a:fld>
            <a:endParaRPr lang="en-US"/>
          </a:p>
        </p:txBody>
      </p:sp>
    </p:spTree>
    <p:extLst>
      <p:ext uri="{BB962C8B-B14F-4D97-AF65-F5344CB8AC3E}">
        <p14:creationId xmlns:p14="http://schemas.microsoft.com/office/powerpoint/2010/main" val="3551901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altLang="en-US" sz="2400" dirty="0"/>
              <a:t>Mild complications:  Any occurring complication that resolved during the course of standard anesthetic care or those complications not requiring non-routine anesthetic management.  </a:t>
            </a:r>
          </a:p>
          <a:p>
            <a:pPr lvl="1">
              <a:lnSpc>
                <a:spcPct val="90000"/>
              </a:lnSpc>
            </a:pPr>
            <a:r>
              <a:rPr lang="en-US" altLang="en-US" sz="2400" dirty="0"/>
              <a:t>Moderate complications:  Any occurring complication that resolved in an immediate manner following non-routine anesthetic treatment.</a:t>
            </a:r>
          </a:p>
          <a:p>
            <a:pPr lvl="1">
              <a:lnSpc>
                <a:spcPct val="90000"/>
              </a:lnSpc>
            </a:pPr>
            <a:r>
              <a:rPr lang="en-US" altLang="en-US" sz="2400" dirty="0"/>
              <a:t>Severe complications:  Any occurring complication that resulted in extensive pharmacological treatment; death; initiation of emergency medical management; hospitalization; and / or emergency room visitation.</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32</a:t>
            </a:fld>
            <a:endParaRPr lang="en-US"/>
          </a:p>
        </p:txBody>
      </p:sp>
    </p:spTree>
    <p:extLst>
      <p:ext uri="{BB962C8B-B14F-4D97-AF65-F5344CB8AC3E}">
        <p14:creationId xmlns:p14="http://schemas.microsoft.com/office/powerpoint/2010/main" val="99865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 associate or bring in</a:t>
            </a:r>
            <a:r>
              <a:rPr lang="en-US" baseline="0" dirty="0"/>
              <a:t> dentist to keep </a:t>
            </a:r>
            <a:r>
              <a:rPr lang="en-US" baseline="0" dirty="0" err="1"/>
              <a:t>hyg</a:t>
            </a:r>
            <a:r>
              <a:rPr lang="en-US" baseline="0" dirty="0"/>
              <a:t> going</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6</a:t>
            </a:fld>
            <a:endParaRPr lang="en-US"/>
          </a:p>
        </p:txBody>
      </p:sp>
    </p:spTree>
    <p:extLst>
      <p:ext uri="{BB962C8B-B14F-4D97-AF65-F5344CB8AC3E}">
        <p14:creationId xmlns:p14="http://schemas.microsoft.com/office/powerpoint/2010/main" val="113346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concept of recovery room and keeping</a:t>
            </a:r>
            <a:r>
              <a:rPr lang="en-US" baseline="0" dirty="0"/>
              <a:t> operatory for next</a:t>
            </a:r>
          </a:p>
          <a:p>
            <a:r>
              <a:rPr lang="en-US" baseline="0" dirty="0"/>
              <a:t>Need at least a wheel chair even if leaving them in room </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11</a:t>
            </a:fld>
            <a:endParaRPr lang="en-US"/>
          </a:p>
        </p:txBody>
      </p:sp>
    </p:spTree>
    <p:extLst>
      <p:ext uri="{BB962C8B-B14F-4D97-AF65-F5344CB8AC3E}">
        <p14:creationId xmlns:p14="http://schemas.microsoft.com/office/powerpoint/2010/main" val="171704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on the team should know</a:t>
            </a:r>
            <a:r>
              <a:rPr lang="en-US" baseline="0" dirty="0"/>
              <a:t> baseline values and where to find them</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12</a:t>
            </a:fld>
            <a:endParaRPr lang="en-US"/>
          </a:p>
        </p:txBody>
      </p:sp>
    </p:spTree>
    <p:extLst>
      <p:ext uri="{BB962C8B-B14F-4D97-AF65-F5344CB8AC3E}">
        <p14:creationId xmlns:p14="http://schemas.microsoft.com/office/powerpoint/2010/main" val="144347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13</a:t>
            </a:fld>
            <a:endParaRPr lang="en-US"/>
          </a:p>
        </p:txBody>
      </p:sp>
    </p:spTree>
    <p:extLst>
      <p:ext uri="{BB962C8B-B14F-4D97-AF65-F5344CB8AC3E}">
        <p14:creationId xmlns:p14="http://schemas.microsoft.com/office/powerpoint/2010/main" val="416804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Situations involving locked, “invisible,” or otherwise inaccessible AEDs should be avoided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All employees and office visitors should know what AEDs are for and that they are easy to use.</a:t>
            </a:r>
          </a:p>
          <a:p>
            <a:r>
              <a:rPr lang="en-US" dirty="0">
                <a:effectLst/>
              </a:rPr>
              <a:t>AED maintenance</a:t>
            </a:r>
          </a:p>
          <a:p>
            <a:r>
              <a:rPr lang="en-US" dirty="0">
                <a:effectLst/>
              </a:rPr>
              <a:t>Training</a:t>
            </a:r>
          </a:p>
          <a:p>
            <a:r>
              <a:rPr lang="en-US" dirty="0">
                <a:effectLst/>
              </a:rPr>
              <a:t>Physician supervision</a:t>
            </a:r>
          </a:p>
          <a:p>
            <a:r>
              <a:rPr lang="en-US" dirty="0">
                <a:effectLst/>
              </a:rPr>
              <a:t>Agency notification</a:t>
            </a:r>
          </a:p>
          <a:p>
            <a:r>
              <a:rPr lang="en-US" dirty="0">
                <a:effectLst/>
              </a:rPr>
              <a:t>Program documentation</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14</a:t>
            </a:fld>
            <a:endParaRPr lang="en-US"/>
          </a:p>
        </p:txBody>
      </p:sp>
    </p:spTree>
    <p:extLst>
      <p:ext uri="{BB962C8B-B14F-4D97-AF65-F5344CB8AC3E}">
        <p14:creationId xmlns:p14="http://schemas.microsoft.com/office/powerpoint/2010/main" val="102846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need</a:t>
            </a:r>
            <a:r>
              <a:rPr lang="en-US" baseline="0" dirty="0"/>
              <a:t> to continue to use local anesthetics</a:t>
            </a:r>
          </a:p>
          <a:p>
            <a:r>
              <a:rPr lang="en-US" baseline="0" dirty="0"/>
              <a:t>Benzos - </a:t>
            </a:r>
            <a:r>
              <a:rPr lang="en-US" dirty="0">
                <a:effectLst/>
              </a:rPr>
              <a:t>This reduces the communication between neurons and, therefore, has a calming effect on many of the functions of the brain.</a:t>
            </a:r>
            <a:endParaRPr lang="en-US" baseline="0" dirty="0"/>
          </a:p>
          <a:p>
            <a:r>
              <a:rPr lang="en-US" baseline="0" dirty="0" err="1"/>
              <a:t>Propofol</a:t>
            </a:r>
            <a:r>
              <a:rPr lang="en-US" baseline="0" dirty="0"/>
              <a:t> thereby slowing the channel-closing </a:t>
            </a:r>
            <a:r>
              <a:rPr lang="en-US" baseline="0" dirty="0" err="1"/>
              <a:t>timeand</a:t>
            </a:r>
            <a:r>
              <a:rPr lang="en-US" baseline="0" dirty="0"/>
              <a:t> also acting as a sodium channel blocker – don’t really use </a:t>
            </a:r>
            <a:r>
              <a:rPr lang="en-US" baseline="0" dirty="0" err="1"/>
              <a:t>brevital</a:t>
            </a:r>
            <a:r>
              <a:rPr lang="en-US" baseline="0" dirty="0"/>
              <a:t> anymore</a:t>
            </a:r>
          </a:p>
          <a:p>
            <a:r>
              <a:rPr lang="en-US" dirty="0" err="1"/>
              <a:t>Corticosteriods</a:t>
            </a:r>
            <a:r>
              <a:rPr lang="en-US" baseline="0" dirty="0"/>
              <a:t> like </a:t>
            </a:r>
            <a:r>
              <a:rPr lang="en-US" baseline="0" dirty="0" err="1"/>
              <a:t>solu</a:t>
            </a:r>
            <a:r>
              <a:rPr lang="en-US" baseline="0" dirty="0"/>
              <a:t> </a:t>
            </a:r>
            <a:r>
              <a:rPr lang="en-US" baseline="0" dirty="0" err="1"/>
              <a:t>medrol</a:t>
            </a:r>
            <a:r>
              <a:rPr lang="en-US" baseline="0" dirty="0"/>
              <a:t>.</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16</a:t>
            </a:fld>
            <a:endParaRPr lang="en-US"/>
          </a:p>
        </p:txBody>
      </p:sp>
    </p:spTree>
    <p:extLst>
      <p:ext uri="{BB962C8B-B14F-4D97-AF65-F5344CB8AC3E}">
        <p14:creationId xmlns:p14="http://schemas.microsoft.com/office/powerpoint/2010/main" val="243394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way does it move?</a:t>
            </a:r>
          </a:p>
          <a:p>
            <a:r>
              <a:rPr lang="en-US" dirty="0"/>
              <a:t>Bidirectional</a:t>
            </a:r>
            <a:r>
              <a:rPr lang="en-US" baseline="0" dirty="0"/>
              <a:t> but need to know the care team regulations.</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18</a:t>
            </a:fld>
            <a:endParaRPr lang="en-US"/>
          </a:p>
        </p:txBody>
      </p:sp>
    </p:spTree>
    <p:extLst>
      <p:ext uri="{BB962C8B-B14F-4D97-AF65-F5344CB8AC3E}">
        <p14:creationId xmlns:p14="http://schemas.microsoft.com/office/powerpoint/2010/main" val="167387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a:t>
            </a:r>
            <a:r>
              <a:rPr lang="en-US" baseline="0" dirty="0"/>
              <a:t> to think about is that this requires pre authorization.  Who is response for that and who picks up the cost?</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20</a:t>
            </a:fld>
            <a:endParaRPr lang="en-US"/>
          </a:p>
        </p:txBody>
      </p:sp>
    </p:spTree>
    <p:extLst>
      <p:ext uri="{BB962C8B-B14F-4D97-AF65-F5344CB8AC3E}">
        <p14:creationId xmlns:p14="http://schemas.microsoft.com/office/powerpoint/2010/main" val="3158148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632CE13A-1ECB-4D14-BCE1-529DDD8F0C2F}"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pPr/>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pPr/>
              <a:t>‹#›</a:t>
            </a:fld>
            <a:endParaRPr lang="en-US"/>
          </a:p>
        </p:txBody>
      </p:sp>
    </p:spTree>
    <p:extLst>
      <p:ext uri="{BB962C8B-B14F-4D97-AF65-F5344CB8AC3E}">
        <p14:creationId xmlns:p14="http://schemas.microsoft.com/office/powerpoint/2010/main" val="231506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0129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37050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6254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4184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14"/>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3/2/2017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6" r:id="rId12"/>
  </p:sldLayoutIdLst>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e45jI5KbSAhWMwiYKHY-lBoIQjRwIBw&amp;url=http://www.safetybasics.ca/Transport-Stretcher-Bariatric-p/003-c-4l-bed.htm&amp;bvm=bv.148073327,d.eWE&amp;psig=AFQjCNH4c7Yxsy_hMiQUc0fMEEgL9DbWuw&amp;ust=148795876900215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www.google.com/url?sa=i&amp;rct=j&amp;q=&amp;esrc=s&amp;source=images&amp;cd=&amp;cad=rja&amp;uact=8&amp;ved=0ahUKEwjQ_fTb5KbSAhVFNiYKHYIIDXMQjRwIBw&amp;url=http://promekmedical.com/urun-listesi/foldable-pediatric-patient-transport-chair/&amp;bvm=bv.148073327,d.eWE&amp;psig=AFQjCNFcbVljRy4z2OBZVYMXLKHFZsdK-A&amp;ust=1487958819309391"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ruo2446bSAhXHeSYKHeH7AfQQjRwIBw&amp;url=http://medicalservicesolutions.com/buy-sell-equipment/s5-anesthesia-monitor/&amp;bvm=bv.148073327,d.eWE&amp;psig=AFQjCNH7gqLAipopJ7WSkzGlgzJVe1PZcw&amp;ust=14879584779555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ixk83jxKbSAhXDQyYKHXayDLYQjRwIBw&amp;url=https://www.cartoonstock.com/directory/g/general_anaesthetic.asp&amp;bvm=bv.148073327,d.eWE&amp;psig=AFQjCNHasMVS61osOsobFNeOOMTBUJilew&amp;ust=1487950198698938"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jjefTyKbSAhUDwiYKHY-3BOcQjRwIBw&amp;url=https://www.pinterest.com/pin/117726977735376500/&amp;bvm=bv.148073327,d.eWE&amp;psig=AFQjCNHjSj2Ibui86WdlUJ5g-ziMD9mYHA&amp;ust=1487951267837586"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source=images&amp;cd=&amp;cad=rja&amp;uact=8&amp;ved=0ahUKEwiQhZqKvabSAhUKSCYKHfEDBl8QjRwIBw&amp;url=https://www.snappii.com/resource-center/how-to-make-iphone-android-apps-no-coding/&amp;psig=AFQjCNEBV0-s-HXRiyYmwW1mResb0mPRyA&amp;ust=1487948153985339"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383059"/>
            <a:ext cx="7772400" cy="785812"/>
          </a:xfrm>
        </p:spPr>
        <p:txBody>
          <a:bodyPr>
            <a:normAutofit/>
          </a:bodyPr>
          <a:lstStyle/>
          <a:p>
            <a:pPr eaLnBrk="1" hangingPunct="1"/>
            <a:r>
              <a:rPr lang="en-US" altLang="en-US" dirty="0"/>
              <a:t>Practitioner Potpourri</a:t>
            </a:r>
            <a:endParaRPr lang="en-US" altLang="en-US" sz="4000" dirty="0"/>
          </a:p>
        </p:txBody>
      </p:sp>
      <p:sp>
        <p:nvSpPr>
          <p:cNvPr id="3075" name="Rectangle 3"/>
          <p:cNvSpPr>
            <a:spLocks noGrp="1" noChangeArrowheads="1"/>
          </p:cNvSpPr>
          <p:nvPr>
            <p:ph type="subTitle" idx="1"/>
          </p:nvPr>
        </p:nvSpPr>
        <p:spPr>
          <a:xfrm>
            <a:off x="2982268" y="934994"/>
            <a:ext cx="5329882" cy="1163595"/>
          </a:xfrm>
        </p:spPr>
        <p:txBody>
          <a:bodyPr>
            <a:normAutofit/>
          </a:bodyPr>
          <a:lstStyle/>
          <a:p>
            <a:pPr algn="r" eaLnBrk="1" hangingPunct="1"/>
            <a:r>
              <a:rPr lang="en-US" altLang="en-US" sz="1800" dirty="0"/>
              <a:t>Dr. Sean G. Boynes</a:t>
            </a:r>
          </a:p>
          <a:p>
            <a:pPr algn="r" eaLnBrk="1" hangingPunct="1"/>
            <a:r>
              <a:rPr lang="en-US" altLang="en-US" sz="1800" dirty="0"/>
              <a:t>Director of Interprofessional Practice</a:t>
            </a:r>
          </a:p>
          <a:p>
            <a:pPr algn="r" eaLnBrk="1" hangingPunct="1"/>
            <a:r>
              <a:rPr lang="en-US" altLang="en-US" sz="1800" dirty="0"/>
              <a:t>DentaQuest Institute</a:t>
            </a:r>
          </a:p>
        </p:txBody>
      </p:sp>
    </p:spTree>
    <p:extLst>
      <p:ext uri="{BB962C8B-B14F-4D97-AF65-F5344CB8AC3E}">
        <p14:creationId xmlns:p14="http://schemas.microsoft.com/office/powerpoint/2010/main" val="225305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4205"/>
            <a:ext cx="8229600" cy="5869460"/>
          </a:xfrm>
        </p:spPr>
        <p:txBody>
          <a:bodyPr>
            <a:normAutofit fontScale="55000" lnSpcReduction="20000"/>
          </a:bodyPr>
          <a:lstStyle/>
          <a:p>
            <a:r>
              <a:rPr lang="en-US" dirty="0"/>
              <a:t>The dental office in which the permit holder administers conscious sedation or nitrous oxide/oxygen analgesia on an outpatient basis contains the following: </a:t>
            </a:r>
          </a:p>
          <a:p>
            <a:pPr lvl="1"/>
            <a:r>
              <a:rPr lang="en-US" dirty="0"/>
              <a:t>     (</a:t>
            </a:r>
            <a:r>
              <a:rPr lang="en-US" dirty="0" err="1"/>
              <a:t>i</a:t>
            </a:r>
            <a:r>
              <a:rPr lang="en-US" dirty="0"/>
              <a:t>)   An operating room. </a:t>
            </a:r>
          </a:p>
          <a:p>
            <a:pPr lvl="1"/>
            <a:r>
              <a:rPr lang="en-US" dirty="0"/>
              <a:t>     (ii)   An operating table or chair. </a:t>
            </a:r>
          </a:p>
          <a:p>
            <a:pPr lvl="1"/>
            <a:r>
              <a:rPr lang="en-US" dirty="0"/>
              <a:t>     (iii)   A lighting system. </a:t>
            </a:r>
          </a:p>
          <a:p>
            <a:pPr lvl="1"/>
            <a:r>
              <a:rPr lang="en-US" dirty="0"/>
              <a:t>     (iv)   Suction equipment commensurate with the patient’s age, size and condition. </a:t>
            </a:r>
          </a:p>
          <a:p>
            <a:pPr lvl="1"/>
            <a:r>
              <a:rPr lang="en-US" dirty="0"/>
              <a:t>     (v)   Oxygen and supplemental gas delivery systems, including primary and back-up sources and a fail-safe 	control mechanism. </a:t>
            </a:r>
          </a:p>
          <a:p>
            <a:pPr lvl="1"/>
            <a:r>
              <a:rPr lang="en-US" dirty="0"/>
              <a:t>     (vi)   A sterilization area. </a:t>
            </a:r>
          </a:p>
          <a:p>
            <a:pPr lvl="1"/>
            <a:r>
              <a:rPr lang="en-US" dirty="0"/>
              <a:t>     (vii)   A recovery area. </a:t>
            </a:r>
          </a:p>
          <a:p>
            <a:pPr lvl="1"/>
            <a:r>
              <a:rPr lang="en-US" dirty="0"/>
              <a:t>     (viii)   A gas storage area and scavenger system. </a:t>
            </a:r>
          </a:p>
          <a:p>
            <a:pPr lvl="1"/>
            <a:r>
              <a:rPr lang="en-US" dirty="0"/>
              <a:t>     (ix)   Emergency airway equipment and medications, including intravenous emergency equipment. </a:t>
            </a:r>
          </a:p>
          <a:p>
            <a:pPr lvl="1"/>
            <a:r>
              <a:rPr lang="en-US" dirty="0"/>
              <a:t>     (x)   Communications equipment. </a:t>
            </a:r>
          </a:p>
          <a:p>
            <a:pPr lvl="1"/>
            <a:r>
              <a:rPr lang="en-US" dirty="0"/>
              <a:t>     (xi)   </a:t>
            </a:r>
            <a:r>
              <a:rPr lang="en-US" dirty="0">
                <a:solidFill>
                  <a:srgbClr val="FF0000"/>
                </a:solidFill>
              </a:rPr>
              <a:t>Patient transport equipment. </a:t>
            </a:r>
          </a:p>
          <a:p>
            <a:pPr lvl="1"/>
            <a:r>
              <a:rPr lang="en-US" dirty="0"/>
              <a:t>     (xii)   </a:t>
            </a:r>
            <a:r>
              <a:rPr lang="en-US" dirty="0">
                <a:solidFill>
                  <a:srgbClr val="FF0000"/>
                </a:solidFill>
              </a:rPr>
              <a:t>Monitoring equipment</a:t>
            </a:r>
            <a:r>
              <a:rPr lang="en-US" dirty="0"/>
              <a:t>, procedures and documentation to conform to the age, size and condition of 	the patient and the AAOMS Manual and AAOMS Guidelines for adult and pediatric patients (OMS); the 	ADA Guidelines for adult patients (general dentists); and the AAPD Guidelines for pediatric patients 	(general dentists.) </a:t>
            </a:r>
          </a:p>
          <a:p>
            <a:pPr lvl="1"/>
            <a:r>
              <a:rPr lang="en-US" dirty="0"/>
              <a:t>     (xiii)  </a:t>
            </a:r>
            <a:r>
              <a:rPr lang="en-US" dirty="0">
                <a:solidFill>
                  <a:srgbClr val="FF0000"/>
                </a:solidFill>
              </a:rPr>
              <a:t> </a:t>
            </a:r>
            <a:r>
              <a:rPr lang="en-US" dirty="0">
                <a:solidFill>
                  <a:schemeClr val="tx1"/>
                </a:solidFill>
              </a:rPr>
              <a:t>Pulse oximeter</a:t>
            </a:r>
            <a:r>
              <a:rPr lang="en-US" dirty="0">
                <a:solidFill>
                  <a:srgbClr val="FF0000"/>
                </a:solidFill>
              </a:rPr>
              <a:t>. </a:t>
            </a:r>
          </a:p>
          <a:p>
            <a:pPr lvl="1"/>
            <a:r>
              <a:rPr lang="en-US" dirty="0"/>
              <a:t>     (xiv)   ECG. </a:t>
            </a:r>
          </a:p>
          <a:p>
            <a:pPr lvl="1"/>
            <a:r>
              <a:rPr lang="en-US" dirty="0"/>
              <a:t>     (xv)   Blood pressure monitoring device. </a:t>
            </a:r>
          </a:p>
          <a:p>
            <a:pPr lvl="1"/>
            <a:r>
              <a:rPr lang="en-US" dirty="0"/>
              <a:t>     (xvi)   </a:t>
            </a:r>
            <a:r>
              <a:rPr lang="en-US" dirty="0">
                <a:solidFill>
                  <a:srgbClr val="FF0000"/>
                </a:solidFill>
              </a:rPr>
              <a:t>Defibrillator. </a:t>
            </a:r>
          </a:p>
          <a:p>
            <a:pPr lvl="1"/>
            <a:r>
              <a:rPr lang="en-US" dirty="0"/>
              <a:t>     (xvii)   </a:t>
            </a:r>
            <a:r>
              <a:rPr lang="en-US" dirty="0">
                <a:solidFill>
                  <a:schemeClr val="accent2">
                    <a:lumMod val="75000"/>
                  </a:schemeClr>
                </a:solidFill>
              </a:rPr>
              <a:t>Results of patient medical history and patient physical evaluation</a:t>
            </a:r>
            <a:r>
              <a:rPr lang="en-US" dirty="0"/>
              <a:t>, and identification of anesthesia 	procedures to be utilized, prior to the administration of conscious sedation or nitrous oxide/oxygen 	analgesia. </a:t>
            </a:r>
          </a:p>
          <a:p>
            <a:pPr lvl="1"/>
            <a:r>
              <a:rPr lang="en-US" dirty="0"/>
              <a:t>     (xviii)   </a:t>
            </a:r>
            <a:r>
              <a:rPr lang="en-US" dirty="0">
                <a:solidFill>
                  <a:schemeClr val="accent2">
                    <a:lumMod val="75000"/>
                  </a:schemeClr>
                </a:solidFill>
              </a:rPr>
              <a:t>Signed, written, informed patient consent, prior to the administration </a:t>
            </a:r>
            <a:r>
              <a:rPr lang="en-US" dirty="0"/>
              <a:t>of conscious sedation or 	nitrous oxide/oxygen analgesia, which includes a description of the procedure, its risks and possible 	alternative treatments. Consent for a minor patient shall be obtained from the minor’s parent or 	guardian. </a:t>
            </a:r>
          </a:p>
          <a:p>
            <a:pPr lvl="1"/>
            <a:r>
              <a:rPr lang="en-US" dirty="0"/>
              <a:t>     (xix)   Stethoscope. </a:t>
            </a:r>
          </a:p>
          <a:p>
            <a:endParaRPr lang="en-US" dirty="0"/>
          </a:p>
        </p:txBody>
      </p:sp>
      <p:sp>
        <p:nvSpPr>
          <p:cNvPr id="5" name="TextBox 4"/>
          <p:cNvSpPr txBox="1"/>
          <p:nvPr/>
        </p:nvSpPr>
        <p:spPr>
          <a:xfrm rot="614653">
            <a:off x="4843754" y="3780293"/>
            <a:ext cx="1538416" cy="369332"/>
          </a:xfrm>
          <a:prstGeom prst="rect">
            <a:avLst/>
          </a:prstGeom>
          <a:noFill/>
        </p:spPr>
        <p:txBody>
          <a:bodyPr wrap="square" rtlCol="0">
            <a:spAutoFit/>
          </a:bodyPr>
          <a:lstStyle/>
          <a:p>
            <a:pPr marL="0" lvl="2"/>
            <a:r>
              <a:rPr lang="en-US" dirty="0">
                <a:solidFill>
                  <a:schemeClr val="accent1"/>
                </a:solidFill>
                <a:effectLst>
                  <a:outerShdw blurRad="38100" dist="38100" dir="2700000" algn="tl">
                    <a:srgbClr val="000000">
                      <a:alpha val="43137"/>
                    </a:srgbClr>
                  </a:outerShdw>
                </a:effectLst>
              </a:rPr>
              <a:t>Capnography</a:t>
            </a:r>
            <a:endParaRPr lang="en-US" dirty="0"/>
          </a:p>
        </p:txBody>
      </p:sp>
    </p:spTree>
    <p:extLst>
      <p:ext uri="{BB962C8B-B14F-4D97-AF65-F5344CB8AC3E}">
        <p14:creationId xmlns:p14="http://schemas.microsoft.com/office/powerpoint/2010/main" val="352350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Transport Equipment</a:t>
            </a:r>
          </a:p>
        </p:txBody>
      </p:sp>
      <p:pic>
        <p:nvPicPr>
          <p:cNvPr id="10242" name="Picture 2" descr="Image result for patient transport b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5452">
            <a:off x="61785" y="1755843"/>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patient transport chai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04940">
            <a:off x="4545193" y="1260046"/>
            <a:ext cx="4084339" cy="378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27805"/>
            <a:ext cx="9144000" cy="6301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503"/>
            <a:ext cx="8229600" cy="758515"/>
          </a:xfrm>
        </p:spPr>
        <p:txBody>
          <a:bodyPr/>
          <a:lstStyle/>
          <a:p>
            <a:r>
              <a:rPr lang="en-US" dirty="0"/>
              <a:t>The Patient Monitoring Device</a:t>
            </a:r>
          </a:p>
        </p:txBody>
      </p:sp>
      <p:pic>
        <p:nvPicPr>
          <p:cNvPr id="9218" name="Picture 2" descr="Image result for anesthesia moni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68" y="554353"/>
            <a:ext cx="8192529" cy="618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5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Defibrillator</a:t>
            </a:r>
          </a:p>
        </p:txBody>
      </p:sp>
      <p:sp>
        <p:nvSpPr>
          <p:cNvPr id="3" name="Content Placeholder 2"/>
          <p:cNvSpPr>
            <a:spLocks noGrp="1"/>
          </p:cNvSpPr>
          <p:nvPr>
            <p:ph idx="1"/>
          </p:nvPr>
        </p:nvSpPr>
        <p:spPr/>
        <p:txBody>
          <a:bodyPr/>
          <a:lstStyle/>
          <a:p>
            <a:r>
              <a:rPr lang="en-US" dirty="0"/>
              <a:t>Survival rates for sudden cardiac arrest victims can exceed 90 percent if defibrillation occurs in the first one to two minutes, but declines by about seven to 10 percent per minute for every minute thereafter. </a:t>
            </a:r>
          </a:p>
          <a:p>
            <a:pPr lvl="1"/>
            <a:r>
              <a:rPr lang="en-US" dirty="0"/>
              <a:t>After eight to 10 minutes, the survival probability is near zero.</a:t>
            </a:r>
          </a:p>
          <a:p>
            <a:endParaRPr lang="en-US" dirty="0"/>
          </a:p>
        </p:txBody>
      </p:sp>
    </p:spTree>
    <p:extLst>
      <p:ext uri="{BB962C8B-B14F-4D97-AF65-F5344CB8AC3E}">
        <p14:creationId xmlns:p14="http://schemas.microsoft.com/office/powerpoint/2010/main" val="122686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Defibrillator</a:t>
            </a:r>
          </a:p>
        </p:txBody>
      </p:sp>
      <p:sp>
        <p:nvSpPr>
          <p:cNvPr id="3" name="Content Placeholder 2"/>
          <p:cNvSpPr>
            <a:spLocks noGrp="1"/>
          </p:cNvSpPr>
          <p:nvPr>
            <p:ph idx="1"/>
          </p:nvPr>
        </p:nvSpPr>
        <p:spPr>
          <a:xfrm>
            <a:off x="457200" y="877330"/>
            <a:ext cx="8229600" cy="5248834"/>
          </a:xfrm>
        </p:spPr>
        <p:txBody>
          <a:bodyPr>
            <a:normAutofit fontScale="92500" lnSpcReduction="10000"/>
          </a:bodyPr>
          <a:lstStyle/>
          <a:p>
            <a:r>
              <a:rPr lang="en-US" dirty="0"/>
              <a:t>Successful dental office AED programs must ensure that operational AEDs can be rapidly retrieved when needed.</a:t>
            </a:r>
          </a:p>
          <a:p>
            <a:pPr lvl="1"/>
            <a:r>
              <a:rPr lang="en-US" dirty="0"/>
              <a:t>Each office/site should deploy a sufficient number of AEDs so that one can be retrieved and used within four to five minutes.</a:t>
            </a:r>
          </a:p>
          <a:p>
            <a:pPr lvl="1"/>
            <a:r>
              <a:rPr lang="en-US" dirty="0"/>
              <a:t>AEDs should be placed in known locations that are accessible to everyone. Inform everyone in the office of the locations of AEDs and place AED signs in proximity to each device. •Proper AED inspection and maintenance: AEDs are easy to maintain; however, each AED should be inspected at least monthly and serviced if needed. Batteries and electrodes that are within 90 days of expiring should be replaced.</a:t>
            </a:r>
          </a:p>
          <a:p>
            <a:r>
              <a:rPr lang="en-US" dirty="0"/>
              <a:t>•Sufficient number of AED responders: AEDs are safe and easy to operate by formally trained as well as untrained users. </a:t>
            </a:r>
          </a:p>
          <a:p>
            <a:r>
              <a:rPr lang="en-US" dirty="0"/>
              <a:t>Adequate AED response communications: Make sure that office staff members are able to rapidly communicate the need for an AED</a:t>
            </a:r>
          </a:p>
        </p:txBody>
      </p:sp>
    </p:spTree>
    <p:extLst>
      <p:ext uri="{BB962C8B-B14F-4D97-AF65-F5344CB8AC3E}">
        <p14:creationId xmlns:p14="http://schemas.microsoft.com/office/powerpoint/2010/main" val="245441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Oversight and Defibrillator Use</a:t>
            </a:r>
          </a:p>
        </p:txBody>
      </p:sp>
      <p:sp>
        <p:nvSpPr>
          <p:cNvPr id="3" name="Content Placeholder 2"/>
          <p:cNvSpPr>
            <a:spLocks noGrp="1"/>
          </p:cNvSpPr>
          <p:nvPr>
            <p:ph idx="1"/>
          </p:nvPr>
        </p:nvSpPr>
        <p:spPr/>
        <p:txBody>
          <a:bodyPr/>
          <a:lstStyle/>
          <a:p>
            <a:r>
              <a:rPr lang="en-US" dirty="0"/>
              <a:t>AED maintenance</a:t>
            </a:r>
          </a:p>
          <a:p>
            <a:r>
              <a:rPr lang="en-US" dirty="0"/>
              <a:t>Training</a:t>
            </a:r>
          </a:p>
          <a:p>
            <a:r>
              <a:rPr lang="en-US" dirty="0"/>
              <a:t>Physician supervision</a:t>
            </a:r>
          </a:p>
          <a:p>
            <a:r>
              <a:rPr lang="en-US" dirty="0"/>
              <a:t>Agency notification</a:t>
            </a:r>
          </a:p>
          <a:p>
            <a:r>
              <a:rPr lang="en-US" dirty="0"/>
              <a:t>Program documentation</a:t>
            </a:r>
          </a:p>
        </p:txBody>
      </p:sp>
    </p:spTree>
    <p:extLst>
      <p:ext uri="{BB962C8B-B14F-4D97-AF65-F5344CB8AC3E}">
        <p14:creationId xmlns:p14="http://schemas.microsoft.com/office/powerpoint/2010/main" val="25427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Used Anesthetic Agents</a:t>
            </a:r>
          </a:p>
        </p:txBody>
      </p:sp>
      <p:sp>
        <p:nvSpPr>
          <p:cNvPr id="3" name="Content Placeholder 2"/>
          <p:cNvSpPr>
            <a:spLocks noGrp="1"/>
          </p:cNvSpPr>
          <p:nvPr>
            <p:ph idx="1"/>
          </p:nvPr>
        </p:nvSpPr>
        <p:spPr>
          <a:xfrm>
            <a:off x="172995" y="1028338"/>
            <a:ext cx="8798010" cy="5093011"/>
          </a:xfrm>
        </p:spPr>
        <p:txBody>
          <a:bodyPr>
            <a:normAutofit fontScale="92500" lnSpcReduction="10000"/>
          </a:bodyPr>
          <a:lstStyle/>
          <a:p>
            <a:r>
              <a:rPr lang="en-US" dirty="0"/>
              <a:t>Benzodiazepines </a:t>
            </a:r>
            <a:r>
              <a:rPr lang="en-US" sz="2200" dirty="0">
                <a:solidFill>
                  <a:schemeClr val="accent5">
                    <a:lumMod val="60000"/>
                    <a:lumOff val="40000"/>
                  </a:schemeClr>
                </a:solidFill>
              </a:rPr>
              <a:t>(Valium – Midazolam –</a:t>
            </a:r>
            <a:r>
              <a:rPr lang="en-US" sz="2200" dirty="0" err="1">
                <a:solidFill>
                  <a:schemeClr val="accent5">
                    <a:lumMod val="60000"/>
                    <a:lumOff val="40000"/>
                  </a:schemeClr>
                </a:solidFill>
              </a:rPr>
              <a:t>Triazolam</a:t>
            </a:r>
            <a:r>
              <a:rPr lang="en-US" sz="2200" dirty="0">
                <a:solidFill>
                  <a:schemeClr val="accent5">
                    <a:lumMod val="60000"/>
                    <a:lumOff val="40000"/>
                  </a:schemeClr>
                </a:solidFill>
              </a:rPr>
              <a:t>)</a:t>
            </a:r>
          </a:p>
          <a:p>
            <a:pPr lvl="1"/>
            <a:r>
              <a:rPr lang="en-US" sz="2000" dirty="0"/>
              <a:t>Increases the efficiency of  GABA  to decrease neuron excitability</a:t>
            </a:r>
          </a:p>
          <a:p>
            <a:pPr lvl="1"/>
            <a:r>
              <a:rPr lang="en-US" sz="2000" dirty="0"/>
              <a:t>Sedative, amnestic</a:t>
            </a:r>
          </a:p>
          <a:p>
            <a:pPr lvl="1"/>
            <a:r>
              <a:rPr lang="en-US" sz="2000" dirty="0"/>
              <a:t>Associated with oral sedation procedures</a:t>
            </a:r>
          </a:p>
          <a:p>
            <a:r>
              <a:rPr lang="en-US" dirty="0"/>
              <a:t>Opioids </a:t>
            </a:r>
            <a:r>
              <a:rPr lang="en-US" sz="2200" dirty="0">
                <a:solidFill>
                  <a:schemeClr val="accent5">
                    <a:lumMod val="60000"/>
                    <a:lumOff val="40000"/>
                  </a:schemeClr>
                </a:solidFill>
              </a:rPr>
              <a:t>(Morphine – Fentanyl – Demerol – Remifentanil)</a:t>
            </a:r>
          </a:p>
          <a:p>
            <a:pPr lvl="1"/>
            <a:r>
              <a:rPr lang="en-US" sz="2000" dirty="0">
                <a:solidFill>
                  <a:srgbClr val="595959"/>
                </a:solidFill>
              </a:rPr>
              <a:t>Primary used to decrease pain experience, but have sedative properties</a:t>
            </a:r>
          </a:p>
          <a:p>
            <a:pPr lvl="1"/>
            <a:r>
              <a:rPr lang="en-US" sz="2000" dirty="0">
                <a:solidFill>
                  <a:srgbClr val="595959"/>
                </a:solidFill>
              </a:rPr>
              <a:t>Effects on the respiratory system – respiratory depression</a:t>
            </a:r>
            <a:endParaRPr lang="en-US" sz="2200" dirty="0">
              <a:solidFill>
                <a:schemeClr val="accent5">
                  <a:lumMod val="60000"/>
                  <a:lumOff val="40000"/>
                </a:schemeClr>
              </a:solidFill>
            </a:endParaRPr>
          </a:p>
          <a:p>
            <a:r>
              <a:rPr lang="en-US" dirty="0"/>
              <a:t>Non-barbiturate sedative </a:t>
            </a:r>
            <a:r>
              <a:rPr lang="en-US" sz="2200" dirty="0">
                <a:solidFill>
                  <a:schemeClr val="accent5">
                    <a:lumMod val="60000"/>
                    <a:lumOff val="40000"/>
                  </a:schemeClr>
                </a:solidFill>
              </a:rPr>
              <a:t>(</a:t>
            </a:r>
            <a:r>
              <a:rPr lang="en-US" sz="2200" dirty="0" err="1">
                <a:solidFill>
                  <a:schemeClr val="accent5">
                    <a:lumMod val="60000"/>
                    <a:lumOff val="40000"/>
                  </a:schemeClr>
                </a:solidFill>
              </a:rPr>
              <a:t>Propofol</a:t>
            </a:r>
            <a:r>
              <a:rPr lang="en-US" sz="2200" dirty="0">
                <a:solidFill>
                  <a:schemeClr val="accent5">
                    <a:lumMod val="60000"/>
                    <a:lumOff val="40000"/>
                  </a:schemeClr>
                </a:solidFill>
              </a:rPr>
              <a:t>) </a:t>
            </a:r>
          </a:p>
          <a:p>
            <a:pPr lvl="1"/>
            <a:r>
              <a:rPr lang="en-US" sz="2000" dirty="0">
                <a:solidFill>
                  <a:srgbClr val="595959"/>
                </a:solidFill>
              </a:rPr>
              <a:t>Potentiation of GABA receptor activity</a:t>
            </a:r>
          </a:p>
          <a:p>
            <a:pPr lvl="1"/>
            <a:r>
              <a:rPr lang="en-US" sz="2000" dirty="0">
                <a:solidFill>
                  <a:srgbClr val="595959"/>
                </a:solidFill>
              </a:rPr>
              <a:t>Quick in and Quick out</a:t>
            </a:r>
          </a:p>
          <a:p>
            <a:pPr lvl="1"/>
            <a:r>
              <a:rPr lang="en-US" sz="2000" dirty="0">
                <a:solidFill>
                  <a:srgbClr val="595959"/>
                </a:solidFill>
              </a:rPr>
              <a:t>For dental </a:t>
            </a:r>
            <a:r>
              <a:rPr lang="en-US" sz="2000" dirty="0"/>
              <a:t>care administration - infusion pump</a:t>
            </a:r>
          </a:p>
          <a:p>
            <a:r>
              <a:rPr lang="en-US" dirty="0"/>
              <a:t>Anti-inflammatory agent </a:t>
            </a:r>
            <a:r>
              <a:rPr lang="en-US" sz="2200" dirty="0">
                <a:solidFill>
                  <a:schemeClr val="accent5">
                    <a:lumMod val="60000"/>
                    <a:lumOff val="40000"/>
                  </a:schemeClr>
                </a:solidFill>
              </a:rPr>
              <a:t>(Ketorolac) </a:t>
            </a:r>
          </a:p>
          <a:p>
            <a:pPr lvl="1"/>
            <a:r>
              <a:rPr lang="en-US" sz="2000" dirty="0">
                <a:solidFill>
                  <a:srgbClr val="595959"/>
                </a:solidFill>
              </a:rPr>
              <a:t>Associated with post operative pain management</a:t>
            </a:r>
          </a:p>
          <a:p>
            <a:pPr lvl="1"/>
            <a:r>
              <a:rPr lang="en-US" sz="2000" dirty="0">
                <a:solidFill>
                  <a:srgbClr val="595959"/>
                </a:solidFill>
              </a:rPr>
              <a:t>Usually administered at beginning of sedation appointment</a:t>
            </a:r>
          </a:p>
          <a:p>
            <a:pPr lvl="1"/>
            <a:r>
              <a:rPr lang="en-US" sz="2000" dirty="0">
                <a:solidFill>
                  <a:srgbClr val="595959"/>
                </a:solidFill>
              </a:rPr>
              <a:t>Concerns with bleeding in some patients</a:t>
            </a:r>
            <a:endParaRPr lang="en-US" sz="2000" dirty="0"/>
          </a:p>
        </p:txBody>
      </p:sp>
    </p:spTree>
    <p:extLst>
      <p:ext uri="{BB962C8B-B14F-4D97-AF65-F5344CB8AC3E}">
        <p14:creationId xmlns:p14="http://schemas.microsoft.com/office/powerpoint/2010/main" val="35198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Questions and Discussion</a:t>
            </a:r>
          </a:p>
        </p:txBody>
      </p:sp>
      <p:pic>
        <p:nvPicPr>
          <p:cNvPr id="7170" name="Picture 2" descr="Image result for funny cartoon about dental sedation anesthes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591" y="921942"/>
            <a:ext cx="4515279" cy="444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8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altLang="en-US" dirty="0"/>
              <a:t>Coding and Misconceptions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85" y="1639202"/>
            <a:ext cx="5820032" cy="309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14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with Confidence</a:t>
            </a:r>
          </a:p>
        </p:txBody>
      </p:sp>
      <p:sp>
        <p:nvSpPr>
          <p:cNvPr id="3" name="Content Placeholder 2"/>
          <p:cNvSpPr>
            <a:spLocks noGrp="1"/>
          </p:cNvSpPr>
          <p:nvPr>
            <p:ph idx="1"/>
          </p:nvPr>
        </p:nvSpPr>
        <p:spPr>
          <a:xfrm>
            <a:off x="457200" y="1523091"/>
            <a:ext cx="8229600" cy="3221904"/>
          </a:xfrm>
        </p:spPr>
        <p:txBody>
          <a:bodyPr/>
          <a:lstStyle/>
          <a:p>
            <a:r>
              <a:rPr lang="en-US" dirty="0"/>
              <a:t>Dental Coding Guide</a:t>
            </a:r>
          </a:p>
          <a:p>
            <a:pPr lvl="1"/>
            <a:r>
              <a:rPr lang="en-US" dirty="0"/>
              <a:t>Provides information on</a:t>
            </a:r>
          </a:p>
          <a:p>
            <a:pPr lvl="1"/>
            <a:r>
              <a:rPr lang="en-US" dirty="0"/>
              <a:t>Appropriate use of coding</a:t>
            </a:r>
          </a:p>
          <a:p>
            <a:pPr lvl="1"/>
            <a:r>
              <a:rPr lang="en-US" dirty="0"/>
              <a:t>Documentation</a:t>
            </a:r>
          </a:p>
          <a:p>
            <a:pPr lvl="1"/>
            <a:r>
              <a:rPr lang="en-US" dirty="0"/>
              <a:t>Auditing/billing markers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8032">
            <a:off x="4409302" y="893804"/>
            <a:ext cx="4574059" cy="457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27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altLang="en-US" dirty="0"/>
              <a:t>Team Proprietorship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3785">
            <a:off x="1581663" y="1602132"/>
            <a:ext cx="6128951" cy="309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43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39"/>
            <a:ext cx="8229600" cy="630194"/>
          </a:xfrm>
        </p:spPr>
        <p:txBody>
          <a:bodyPr/>
          <a:lstStyle/>
          <a:p>
            <a:r>
              <a:rPr lang="en-US" dirty="0"/>
              <a:t>Typical Coverage Parameters </a:t>
            </a:r>
          </a:p>
        </p:txBody>
      </p:sp>
      <p:sp>
        <p:nvSpPr>
          <p:cNvPr id="3" name="Content Placeholder 2"/>
          <p:cNvSpPr>
            <a:spLocks noGrp="1"/>
          </p:cNvSpPr>
          <p:nvPr>
            <p:ph idx="1"/>
          </p:nvPr>
        </p:nvSpPr>
        <p:spPr>
          <a:xfrm>
            <a:off x="234777" y="790833"/>
            <a:ext cx="8662087" cy="5103340"/>
          </a:xfrm>
        </p:spPr>
        <p:txBody>
          <a:bodyPr>
            <a:normAutofit/>
          </a:bodyPr>
          <a:lstStyle/>
          <a:p>
            <a:r>
              <a:rPr lang="en-US" sz="2000" dirty="0"/>
              <a:t>The member is a child, up to 6 years old, with a dental condition that requires repairs of significant complexity; </a:t>
            </a:r>
            <a:r>
              <a:rPr lang="en-US" sz="2000" i="1" dirty="0"/>
              <a:t>or</a:t>
            </a:r>
            <a:endParaRPr lang="en-US" sz="2000" dirty="0"/>
          </a:p>
          <a:p>
            <a:r>
              <a:rPr lang="en-US" sz="2000" dirty="0"/>
              <a:t>Members who exhibit physical, intellectual, or medically compromising conditions, for which dental treatment under local anesthesia, with or without additional adjunctive techniques and modalities, cannot be expected to provide a successful result; </a:t>
            </a:r>
            <a:r>
              <a:rPr lang="en-US" sz="2000" i="1" dirty="0"/>
              <a:t>or</a:t>
            </a:r>
            <a:endParaRPr lang="en-US" sz="2000" dirty="0"/>
          </a:p>
          <a:p>
            <a:r>
              <a:rPr lang="en-US" sz="2000" dirty="0"/>
              <a:t>Members who are extremely uncooperative, fearful, unmanageable, anxious, or uncommunicative members with dental needs of such magnitude that treatment should not be postponed or deferred and for whom lack of treatment can be expected to result in dental or oral pain, infection, loss of teeth, or </a:t>
            </a:r>
          </a:p>
          <a:p>
            <a:r>
              <a:rPr lang="en-US" sz="2000" dirty="0"/>
              <a:t>Members for whom local anesthesia is ineffective (such as due to acute infection, anatomic variations or allergy); </a:t>
            </a:r>
            <a:r>
              <a:rPr lang="en-US" sz="2000" i="1" dirty="0"/>
              <a:t>or</a:t>
            </a:r>
            <a:endParaRPr lang="en-US" sz="2000" dirty="0"/>
          </a:p>
          <a:p>
            <a:r>
              <a:rPr lang="en-US" sz="2000" dirty="0"/>
              <a:t>Members who have sustained extensive oral-facial and/or dental trauma; </a:t>
            </a:r>
            <a:r>
              <a:rPr lang="en-US" sz="2000" i="1" dirty="0"/>
              <a:t>or</a:t>
            </a:r>
            <a:endParaRPr lang="en-US" sz="2000" dirty="0"/>
          </a:p>
          <a:p>
            <a:r>
              <a:rPr lang="en-US" sz="2000" dirty="0"/>
              <a:t>Members with bony impacted wisdom teeth.</a:t>
            </a:r>
          </a:p>
          <a:p>
            <a:endParaRPr lang="en-US" dirty="0"/>
          </a:p>
        </p:txBody>
      </p:sp>
    </p:spTree>
    <p:extLst>
      <p:ext uri="{BB962C8B-B14F-4D97-AF65-F5344CB8AC3E}">
        <p14:creationId xmlns:p14="http://schemas.microsoft.com/office/powerpoint/2010/main" val="3013664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Coding</a:t>
            </a:r>
          </a:p>
        </p:txBody>
      </p:sp>
      <p:sp>
        <p:nvSpPr>
          <p:cNvPr id="3" name="Content Placeholder 2"/>
          <p:cNvSpPr>
            <a:spLocks noGrp="1"/>
          </p:cNvSpPr>
          <p:nvPr>
            <p:ph idx="1"/>
          </p:nvPr>
        </p:nvSpPr>
        <p:spPr>
          <a:xfrm>
            <a:off x="457200" y="1033153"/>
            <a:ext cx="8229600" cy="4986132"/>
          </a:xfrm>
        </p:spPr>
        <p:txBody>
          <a:bodyPr>
            <a:normAutofit/>
          </a:bodyPr>
          <a:lstStyle/>
          <a:p>
            <a:r>
              <a:rPr lang="en-US" b="0" dirty="0"/>
              <a:t>When submitting anesthesia charges to a dental insurance carrier, the following CDT codes should be used:</a:t>
            </a:r>
            <a:endParaRPr lang="en-US" dirty="0"/>
          </a:p>
          <a:p>
            <a:pPr lvl="1"/>
            <a:r>
              <a:rPr lang="en-US" dirty="0"/>
              <a:t>D9223 (Deep sedation/general anesthesia — each 15 minute increment)</a:t>
            </a:r>
          </a:p>
          <a:p>
            <a:pPr lvl="1"/>
            <a:r>
              <a:rPr lang="en-US" dirty="0"/>
              <a:t>D9230 (Inhalation of nitrous oxide/analgesia, anxiolysis)</a:t>
            </a:r>
          </a:p>
          <a:p>
            <a:pPr lvl="1"/>
            <a:r>
              <a:rPr lang="en-US" dirty="0"/>
              <a:t>D9243 (Intravenous moderate [conscious] sedation/analgesia — each 15 minute increment)</a:t>
            </a:r>
          </a:p>
          <a:p>
            <a:pPr lvl="1"/>
            <a:r>
              <a:rPr lang="en-US" dirty="0"/>
              <a:t>D9248 (Non-intravenous conscious sedation) </a:t>
            </a:r>
          </a:p>
          <a:p>
            <a:pPr lvl="2"/>
            <a:r>
              <a:rPr lang="en-US" sz="1800" dirty="0"/>
              <a:t>Procedure code D9248 is a benefit when provided in the office setting. Providers  must comply with all relevant rules and American Academy of Pediatric Dentistry (AAPD) guidelines, including maintaining a current permit to provide non-IV conscious sedation. </a:t>
            </a:r>
            <a:endParaRPr lang="en-US" sz="1800" b="0" dirty="0"/>
          </a:p>
          <a:p>
            <a:endParaRPr lang="en-US" dirty="0"/>
          </a:p>
        </p:txBody>
      </p:sp>
    </p:spTree>
    <p:extLst>
      <p:ext uri="{BB962C8B-B14F-4D97-AF65-F5344CB8AC3E}">
        <p14:creationId xmlns:p14="http://schemas.microsoft.com/office/powerpoint/2010/main" val="30798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Administration and Coding</a:t>
            </a:r>
          </a:p>
        </p:txBody>
      </p:sp>
      <p:sp>
        <p:nvSpPr>
          <p:cNvPr id="3" name="Content Placeholder 2"/>
          <p:cNvSpPr>
            <a:spLocks noGrp="1"/>
          </p:cNvSpPr>
          <p:nvPr>
            <p:ph idx="1"/>
          </p:nvPr>
        </p:nvSpPr>
        <p:spPr/>
        <p:txBody>
          <a:bodyPr>
            <a:normAutofit/>
          </a:bodyPr>
          <a:lstStyle/>
          <a:p>
            <a:r>
              <a:rPr lang="en-US" b="0" dirty="0"/>
              <a:t>Does see waste and fraud abuse claims:</a:t>
            </a:r>
          </a:p>
          <a:p>
            <a:pPr lvl="1"/>
            <a:r>
              <a:rPr lang="en-US" b="0" dirty="0"/>
              <a:t>Fraud usually associated with time of care – over charging units</a:t>
            </a:r>
          </a:p>
          <a:p>
            <a:pPr lvl="1"/>
            <a:r>
              <a:rPr lang="en-US" b="0" dirty="0"/>
              <a:t>Poor documentation </a:t>
            </a:r>
          </a:p>
          <a:p>
            <a:pPr lvl="1"/>
            <a:r>
              <a:rPr lang="en-US" b="0" dirty="0"/>
              <a:t>Lack of informed consent</a:t>
            </a:r>
          </a:p>
          <a:p>
            <a:pPr lvl="1"/>
            <a:r>
              <a:rPr lang="en-US" b="0" dirty="0"/>
              <a:t>Improper use of codes</a:t>
            </a:r>
          </a:p>
          <a:p>
            <a:pPr lvl="2"/>
            <a:r>
              <a:rPr lang="en-US" dirty="0"/>
              <a:t>D9223 versus D9243</a:t>
            </a:r>
            <a:endParaRPr lang="en-US" b="0" dirty="0"/>
          </a:p>
          <a:p>
            <a:pPr lvl="2"/>
            <a:endParaRPr lang="en-US" b="0" dirty="0"/>
          </a:p>
          <a:p>
            <a:pPr lvl="1"/>
            <a:endParaRPr lang="en-US" b="0" dirty="0"/>
          </a:p>
        </p:txBody>
      </p:sp>
    </p:spTree>
    <p:extLst>
      <p:ext uri="{BB962C8B-B14F-4D97-AF65-F5344CB8AC3E}">
        <p14:creationId xmlns:p14="http://schemas.microsoft.com/office/powerpoint/2010/main" val="418096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274638"/>
            <a:ext cx="8723870" cy="758515"/>
          </a:xfrm>
        </p:spPr>
        <p:txBody>
          <a:bodyPr/>
          <a:lstStyle/>
          <a:p>
            <a:r>
              <a:rPr lang="en-US" sz="2600" dirty="0"/>
              <a:t>Dental Care Coding with Anesthesia Administration</a:t>
            </a:r>
          </a:p>
        </p:txBody>
      </p:sp>
      <p:sp>
        <p:nvSpPr>
          <p:cNvPr id="3" name="Content Placeholder 2"/>
          <p:cNvSpPr>
            <a:spLocks noGrp="1"/>
          </p:cNvSpPr>
          <p:nvPr>
            <p:ph idx="1"/>
          </p:nvPr>
        </p:nvSpPr>
        <p:spPr>
          <a:xfrm>
            <a:off x="457200" y="1033153"/>
            <a:ext cx="8229600" cy="4986132"/>
          </a:xfrm>
        </p:spPr>
        <p:txBody>
          <a:bodyPr>
            <a:normAutofit/>
          </a:bodyPr>
          <a:lstStyle/>
          <a:p>
            <a:r>
              <a:rPr lang="en-US" sz="2800" dirty="0"/>
              <a:t>There are instances where the diagnosis of disease and subsequent treatment determine the necessity for sedation care</a:t>
            </a:r>
          </a:p>
          <a:p>
            <a:r>
              <a:rPr lang="en-US" sz="2800" dirty="0"/>
              <a:t>Treating dentist responsible for the administration of the treatment plan in its entirety</a:t>
            </a:r>
          </a:p>
        </p:txBody>
      </p:sp>
    </p:spTree>
    <p:extLst>
      <p:ext uri="{BB962C8B-B14F-4D97-AF65-F5344CB8AC3E}">
        <p14:creationId xmlns:p14="http://schemas.microsoft.com/office/powerpoint/2010/main" val="215149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96081"/>
            <a:ext cx="8229600" cy="731838"/>
          </a:xfrm>
        </p:spPr>
        <p:txBody>
          <a:bodyPr/>
          <a:lstStyle/>
          <a:p>
            <a:r>
              <a:rPr lang="en-US" altLang="en-US" sz="4000" dirty="0"/>
              <a:t>Sedation and Oral Surgery</a:t>
            </a:r>
          </a:p>
        </p:txBody>
      </p:sp>
      <p:sp>
        <p:nvSpPr>
          <p:cNvPr id="14339" name="Rectangle 3"/>
          <p:cNvSpPr>
            <a:spLocks noGrp="1" noChangeArrowheads="1"/>
          </p:cNvSpPr>
          <p:nvPr>
            <p:ph type="body" idx="1"/>
          </p:nvPr>
        </p:nvSpPr>
        <p:spPr>
          <a:xfrm>
            <a:off x="457200" y="1447800"/>
            <a:ext cx="8229600" cy="4373563"/>
          </a:xfrm>
        </p:spPr>
        <p:txBody>
          <a:bodyPr/>
          <a:lstStyle/>
          <a:p>
            <a:r>
              <a:rPr lang="en-US" altLang="en-US" sz="2800" dirty="0"/>
              <a:t>Inconsistent definition with use</a:t>
            </a:r>
          </a:p>
          <a:p>
            <a:pPr lvl="1"/>
            <a:r>
              <a:rPr lang="en-US" altLang="en-US" sz="2400" dirty="0"/>
              <a:t>D7210 vs. D7140</a:t>
            </a:r>
          </a:p>
          <a:p>
            <a:pPr lvl="1"/>
            <a:r>
              <a:rPr lang="en-US" altLang="en-US" sz="2400" dirty="0">
                <a:solidFill>
                  <a:srgbClr val="333399"/>
                </a:solidFill>
              </a:rPr>
              <a:t>Review appropriate documentation of surgical extractions (Why and How)</a:t>
            </a:r>
          </a:p>
          <a:p>
            <a:r>
              <a:rPr lang="en-US" altLang="en-US" sz="2800" dirty="0"/>
              <a:t>Coding of procedure also at issue</a:t>
            </a:r>
          </a:p>
          <a:p>
            <a:pPr lvl="1"/>
            <a:r>
              <a:rPr lang="en-US" altLang="en-US" sz="2400" dirty="0"/>
              <a:t>Multiple extraction codes that can be difficult to decipher for auxiliary input</a:t>
            </a:r>
          </a:p>
          <a:p>
            <a:pPr lvl="1"/>
            <a:r>
              <a:rPr lang="en-US" altLang="en-US" sz="2400" dirty="0">
                <a:solidFill>
                  <a:srgbClr val="333399"/>
                </a:solidFill>
              </a:rPr>
              <a:t>Procedure that only the dentist provider can ledger completed treatment for oral surgery procedures</a:t>
            </a:r>
          </a:p>
        </p:txBody>
      </p:sp>
    </p:spTree>
    <p:extLst>
      <p:ext uri="{BB962C8B-B14F-4D97-AF65-F5344CB8AC3E}">
        <p14:creationId xmlns:p14="http://schemas.microsoft.com/office/powerpoint/2010/main" val="1986897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36838"/>
            <a:ext cx="8229600" cy="533400"/>
          </a:xfrm>
        </p:spPr>
        <p:txBody>
          <a:bodyPr>
            <a:normAutofit fontScale="90000"/>
          </a:bodyPr>
          <a:lstStyle/>
          <a:p>
            <a:r>
              <a:rPr lang="en-US" altLang="en-US" dirty="0"/>
              <a:t>Sedation and Oral Surgery</a:t>
            </a:r>
          </a:p>
        </p:txBody>
      </p:sp>
      <p:sp>
        <p:nvSpPr>
          <p:cNvPr id="15363" name="Content Placeholder 2"/>
          <p:cNvSpPr>
            <a:spLocks noGrp="1"/>
          </p:cNvSpPr>
          <p:nvPr>
            <p:ph idx="1"/>
          </p:nvPr>
        </p:nvSpPr>
        <p:spPr>
          <a:xfrm>
            <a:off x="457200" y="937054"/>
            <a:ext cx="8229600" cy="4830763"/>
          </a:xfrm>
        </p:spPr>
        <p:txBody>
          <a:bodyPr/>
          <a:lstStyle/>
          <a:p>
            <a:r>
              <a:rPr lang="en-US" altLang="en-US" sz="2600" dirty="0"/>
              <a:t>Standard (D7140) versus Surgical (D7210) extraction</a:t>
            </a:r>
            <a:endParaRPr lang="en-US" altLang="en-US" sz="2600" i="1" dirty="0">
              <a:solidFill>
                <a:srgbClr val="00B050"/>
              </a:solidFill>
            </a:endParaRPr>
          </a:p>
          <a:p>
            <a:pPr lvl="1"/>
            <a:r>
              <a:rPr lang="en-US" altLang="en-US" sz="2200" dirty="0"/>
              <a:t>If an erupted tooth removal requires laying a flap and removal of band and/or section of tooth, then report D7210 instead of D7140</a:t>
            </a:r>
          </a:p>
          <a:p>
            <a:pPr lvl="1"/>
            <a:r>
              <a:rPr lang="en-US" altLang="en-US" sz="2200" dirty="0"/>
              <a:t>Accurately describe the procedure and make clinical notes with “elevated flap and removed bone and/or section of tooth” for removal noted.  If sectioned, a photo of the sectioned tooth can be uploaded into the patient’s record for future proof of treatment.</a:t>
            </a:r>
          </a:p>
          <a:p>
            <a:pPr lvl="1"/>
            <a:r>
              <a:rPr lang="en-US" altLang="en-US" sz="2200" dirty="0"/>
              <a:t>Keep in mind that procedure counts for D7210 are generally a fraction of the routine extraction D7140 counts.</a:t>
            </a:r>
          </a:p>
          <a:p>
            <a:endParaRPr lang="en-US" altLang="en-US" dirty="0"/>
          </a:p>
        </p:txBody>
      </p:sp>
    </p:spTree>
    <p:extLst>
      <p:ext uri="{BB962C8B-B14F-4D97-AF65-F5344CB8AC3E}">
        <p14:creationId xmlns:p14="http://schemas.microsoft.com/office/powerpoint/2010/main" val="309473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Questions and Discussion</a:t>
            </a:r>
          </a:p>
        </p:txBody>
      </p:sp>
      <p:pic>
        <p:nvPicPr>
          <p:cNvPr id="6147" name="Picture 3" descr="Image result for coding and billing suc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901" y="1459556"/>
            <a:ext cx="3638979" cy="329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5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altLang="en-US" dirty="0"/>
              <a:t>TORT and Malpractice Coverage Implications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84" y="1639202"/>
            <a:ext cx="6128951" cy="309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82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818771"/>
            <a:ext cx="8069262" cy="2591695"/>
          </a:xfrm>
        </p:spPr>
        <p:txBody>
          <a:bodyPr/>
          <a:lstStyle/>
          <a:p>
            <a:pPr algn="ctr"/>
            <a:r>
              <a:rPr lang="en-US" sz="4000" dirty="0">
                <a:solidFill>
                  <a:srgbClr val="FF0000"/>
                </a:solidFill>
              </a:rPr>
              <a:t>Before doing anything it is always a must to check with your project officer, HRSA official, and/or check in with the PACHC.</a:t>
            </a:r>
          </a:p>
        </p:txBody>
      </p:sp>
    </p:spTree>
    <p:extLst>
      <p:ext uri="{BB962C8B-B14F-4D97-AF65-F5344CB8AC3E}">
        <p14:creationId xmlns:p14="http://schemas.microsoft.com/office/powerpoint/2010/main" val="386529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TORT?</a:t>
            </a:r>
          </a:p>
        </p:txBody>
      </p:sp>
      <p:sp>
        <p:nvSpPr>
          <p:cNvPr id="3" name="Content Placeholder 2"/>
          <p:cNvSpPr>
            <a:spLocks noGrp="1"/>
          </p:cNvSpPr>
          <p:nvPr>
            <p:ph idx="1"/>
          </p:nvPr>
        </p:nvSpPr>
        <p:spPr>
          <a:xfrm>
            <a:off x="457200" y="1011650"/>
            <a:ext cx="8229600" cy="4986132"/>
          </a:xfrm>
        </p:spPr>
        <p:txBody>
          <a:bodyPr>
            <a:normAutofit/>
          </a:bodyPr>
          <a:lstStyle/>
          <a:p>
            <a:r>
              <a:rPr lang="en-US" dirty="0"/>
              <a:t>The Federally Supported Health Centers Assistance Act of 1992 and 1995 granted medical malpractice liability protection through the Federal Tort Claims Act (FTCA) to HRSA-supported health centers. </a:t>
            </a:r>
          </a:p>
          <a:p>
            <a:r>
              <a:rPr lang="en-US" dirty="0"/>
              <a:t>Under the Act, health centers are considered Federal employees and are immune from lawsuits, with the Federal government acting as their primary insurer.</a:t>
            </a:r>
          </a:p>
          <a:p>
            <a:r>
              <a:rPr lang="en-US" dirty="0"/>
              <a:t>Deemed Health Center Program grantees are immune from medical malpractice lawsuits resulting from the performance of medical, surgical, dental, or related functions within the approved scope of project.</a:t>
            </a:r>
          </a:p>
          <a:p>
            <a:endParaRPr lang="en-US" dirty="0"/>
          </a:p>
        </p:txBody>
      </p:sp>
    </p:spTree>
    <p:extLst>
      <p:ext uri="{BB962C8B-B14F-4D97-AF65-F5344CB8AC3E}">
        <p14:creationId xmlns:p14="http://schemas.microsoft.com/office/powerpoint/2010/main" val="334794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holder – non permit holder policy:</a:t>
            </a:r>
          </a:p>
        </p:txBody>
      </p:sp>
      <p:sp>
        <p:nvSpPr>
          <p:cNvPr id="3" name="Content Placeholder 2"/>
          <p:cNvSpPr>
            <a:spLocks noGrp="1"/>
          </p:cNvSpPr>
          <p:nvPr>
            <p:ph idx="1"/>
          </p:nvPr>
        </p:nvSpPr>
        <p:spPr/>
        <p:txBody>
          <a:bodyPr>
            <a:normAutofit fontScale="92500"/>
          </a:bodyPr>
          <a:lstStyle/>
          <a:p>
            <a:r>
              <a:rPr lang="en-US" dirty="0"/>
              <a:t>If the permit holder travels to the offices of non-permit holders for the purpose of administering general anesthesia, deep sedation, conscious sedation or nitrous oxide/oxygen analgesia, the permit holder shall </a:t>
            </a:r>
          </a:p>
          <a:p>
            <a:pPr lvl="1"/>
            <a:r>
              <a:rPr lang="en-US" dirty="0"/>
              <a:t>Satisfactorily complete a clinical evaluation and the equipment transported to the non-permit holder dentist’s office </a:t>
            </a:r>
          </a:p>
          <a:p>
            <a:pPr lvl="1"/>
            <a:r>
              <a:rPr lang="en-US" dirty="0"/>
              <a:t>Shall satisfactorily complete an inspection conducted by an approved peer evaluation organization </a:t>
            </a:r>
          </a:p>
          <a:p>
            <a:pPr lvl="1"/>
            <a:r>
              <a:rPr lang="en-US" dirty="0"/>
              <a:t>As part of that clinical evaluation and inspection, the permit holder shall certify that each office location has the equipment required </a:t>
            </a:r>
          </a:p>
          <a:p>
            <a:pPr lvl="1"/>
            <a:r>
              <a:rPr lang="en-US" dirty="0"/>
              <a:t>The staff at each location shall be properly trained to handle anesthesia-related emergencies. </a:t>
            </a:r>
          </a:p>
        </p:txBody>
      </p:sp>
    </p:spTree>
    <p:extLst>
      <p:ext uri="{BB962C8B-B14F-4D97-AF65-F5344CB8AC3E}">
        <p14:creationId xmlns:p14="http://schemas.microsoft.com/office/powerpoint/2010/main" val="569145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are we covered?</a:t>
            </a:r>
          </a:p>
        </p:txBody>
      </p:sp>
      <p:sp>
        <p:nvSpPr>
          <p:cNvPr id="3" name="Content Placeholder 2"/>
          <p:cNvSpPr>
            <a:spLocks noGrp="1"/>
          </p:cNvSpPr>
          <p:nvPr>
            <p:ph idx="1"/>
          </p:nvPr>
        </p:nvSpPr>
        <p:spPr>
          <a:xfrm>
            <a:off x="457200" y="1033153"/>
            <a:ext cx="8229600" cy="4986132"/>
          </a:xfrm>
        </p:spPr>
        <p:txBody>
          <a:bodyPr>
            <a:normAutofit fontScale="92500" lnSpcReduction="10000"/>
          </a:bodyPr>
          <a:lstStyle/>
          <a:p>
            <a:r>
              <a:rPr lang="en-US" dirty="0"/>
              <a:t>Is this going to be part of your scope?</a:t>
            </a:r>
          </a:p>
          <a:p>
            <a:pPr lvl="1"/>
            <a:r>
              <a:rPr lang="en-US" dirty="0"/>
              <a:t>Sliding fee for services</a:t>
            </a:r>
          </a:p>
          <a:p>
            <a:pPr lvl="1"/>
            <a:r>
              <a:rPr lang="en-US" dirty="0"/>
              <a:t>How are patients selected?</a:t>
            </a:r>
          </a:p>
          <a:p>
            <a:pPr lvl="1"/>
            <a:r>
              <a:rPr lang="en-US" dirty="0"/>
              <a:t>Uninsured versus underinsured versus insured</a:t>
            </a:r>
          </a:p>
          <a:p>
            <a:r>
              <a:rPr lang="en-US" dirty="0"/>
              <a:t>Outsource / Insource</a:t>
            </a:r>
          </a:p>
          <a:p>
            <a:pPr lvl="1"/>
            <a:r>
              <a:rPr lang="en-US" dirty="0"/>
              <a:t>Third party expected to have own coverage</a:t>
            </a:r>
          </a:p>
          <a:p>
            <a:pPr lvl="1"/>
            <a:r>
              <a:rPr lang="en-US" dirty="0"/>
              <a:t>BAA in place with third party – equipment affidavit</a:t>
            </a:r>
          </a:p>
          <a:p>
            <a:pPr lvl="1"/>
            <a:r>
              <a:rPr lang="en-US" dirty="0"/>
              <a:t>Credentialing process</a:t>
            </a:r>
          </a:p>
          <a:p>
            <a:pPr lvl="1"/>
            <a:r>
              <a:rPr lang="en-US" dirty="0"/>
              <a:t>Lack of specialty status and operator anesthetist</a:t>
            </a:r>
          </a:p>
          <a:p>
            <a:r>
              <a:rPr lang="en-US" dirty="0"/>
              <a:t>Accreditation</a:t>
            </a:r>
          </a:p>
          <a:p>
            <a:pPr lvl="1"/>
            <a:r>
              <a:rPr lang="en-US" dirty="0"/>
              <a:t>Will impact the cost and possibly require building remodeling</a:t>
            </a:r>
          </a:p>
          <a:p>
            <a:pPr lvl="1"/>
            <a:r>
              <a:rPr lang="en-US" dirty="0"/>
              <a:t>JCAHO would expect ambulatory surgical center guidelines followed</a:t>
            </a:r>
          </a:p>
          <a:p>
            <a:endParaRPr lang="en-US" dirty="0"/>
          </a:p>
        </p:txBody>
      </p:sp>
    </p:spTree>
    <p:extLst>
      <p:ext uri="{BB962C8B-B14F-4D97-AF65-F5344CB8AC3E}">
        <p14:creationId xmlns:p14="http://schemas.microsoft.com/office/powerpoint/2010/main" val="73631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FTCA Coverage – The sub-recipient???</a:t>
            </a:r>
          </a:p>
        </p:txBody>
      </p:sp>
      <p:sp>
        <p:nvSpPr>
          <p:cNvPr id="3" name="Content Placeholder 2"/>
          <p:cNvSpPr>
            <a:spLocks noGrp="1"/>
          </p:cNvSpPr>
          <p:nvPr>
            <p:ph idx="1"/>
          </p:nvPr>
        </p:nvSpPr>
        <p:spPr>
          <a:xfrm>
            <a:off x="457200" y="942324"/>
            <a:ext cx="8229600" cy="4986132"/>
          </a:xfrm>
        </p:spPr>
        <p:txBody>
          <a:bodyPr>
            <a:normAutofit/>
          </a:bodyPr>
          <a:lstStyle/>
          <a:p>
            <a:r>
              <a:rPr lang="en-US" dirty="0"/>
              <a:t>The sub-recipient</a:t>
            </a:r>
          </a:p>
          <a:p>
            <a:pPr lvl="1"/>
            <a:r>
              <a:rPr lang="en-US" dirty="0"/>
              <a:t>Defined as an entity (not an individual contractor) that receives a grant or a contract from a deemed health center to provide the full range of health services on behalf of the deemed health center and only for those services under the scope of the project. </a:t>
            </a:r>
          </a:p>
          <a:p>
            <a:pPr lvl="1"/>
            <a:r>
              <a:rPr lang="en-US" dirty="0"/>
              <a:t>Sub-recipients can be eligible for FTCA coverage. Contractual relationships with other entities for individual services (e.g., laboratory, pharmacy, physician services) are not subject to FTCA coverage.” </a:t>
            </a:r>
          </a:p>
          <a:p>
            <a:pPr lvl="1"/>
            <a:r>
              <a:rPr lang="en-US" dirty="0"/>
              <a:t>A sub-recipient must also be identified as a part of the health center’s approved scope of project</a:t>
            </a:r>
          </a:p>
        </p:txBody>
      </p:sp>
    </p:spTree>
    <p:extLst>
      <p:ext uri="{BB962C8B-B14F-4D97-AF65-F5344CB8AC3E}">
        <p14:creationId xmlns:p14="http://schemas.microsoft.com/office/powerpoint/2010/main" val="724613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Quality Events and Adverse Occurrences</a:t>
            </a:r>
          </a:p>
        </p:txBody>
      </p:sp>
      <p:sp>
        <p:nvSpPr>
          <p:cNvPr id="15363" name="Rectangle 3"/>
          <p:cNvSpPr>
            <a:spLocks noGrp="1" noChangeArrowheads="1"/>
          </p:cNvSpPr>
          <p:nvPr>
            <p:ph type="body" idx="1"/>
          </p:nvPr>
        </p:nvSpPr>
        <p:spPr>
          <a:xfrm>
            <a:off x="457200" y="1192427"/>
            <a:ext cx="8229600" cy="4953000"/>
          </a:xfrm>
        </p:spPr>
        <p:txBody>
          <a:bodyPr/>
          <a:lstStyle/>
          <a:p>
            <a:pPr>
              <a:lnSpc>
                <a:spcPct val="80000"/>
              </a:lnSpc>
            </a:pPr>
            <a:r>
              <a:rPr lang="en-US" altLang="en-US" sz="2800" dirty="0"/>
              <a:t>After statistical analysis, the overall complication rate of anesthesia administered during dental care was 22.4% in 286 cases.  </a:t>
            </a:r>
          </a:p>
          <a:p>
            <a:pPr>
              <a:lnSpc>
                <a:spcPct val="80000"/>
              </a:lnSpc>
            </a:pPr>
            <a:r>
              <a:rPr lang="en-US" altLang="en-US" sz="2800" dirty="0"/>
              <a:t>Separating the complications into three severity categories (mild, moderate, and severe), found that 90.6% of the complications were considered mild and 9.4% were considered moderate.  </a:t>
            </a:r>
          </a:p>
          <a:p>
            <a:pPr>
              <a:lnSpc>
                <a:spcPct val="80000"/>
              </a:lnSpc>
            </a:pPr>
            <a:r>
              <a:rPr lang="en-US" altLang="en-US" sz="2800" dirty="0"/>
              <a:t>No reports of severe complications transpired and no patients required hospitalization or emergency room treatment. </a:t>
            </a:r>
          </a:p>
        </p:txBody>
      </p:sp>
      <p:sp>
        <p:nvSpPr>
          <p:cNvPr id="2" name="TextBox 1"/>
          <p:cNvSpPr txBox="1"/>
          <p:nvPr/>
        </p:nvSpPr>
        <p:spPr>
          <a:xfrm>
            <a:off x="135924" y="6314303"/>
            <a:ext cx="6561438" cy="383059"/>
          </a:xfrm>
          <a:prstGeom prst="rect">
            <a:avLst/>
          </a:prstGeom>
          <a:noFill/>
        </p:spPr>
        <p:txBody>
          <a:bodyPr wrap="square" rtlCol="0">
            <a:spAutoFit/>
          </a:bodyPr>
          <a:lstStyle/>
          <a:p>
            <a:r>
              <a:rPr lang="en-US" b="1" dirty="0">
                <a:solidFill>
                  <a:schemeClr val="bg1"/>
                </a:solidFill>
              </a:rPr>
              <a:t>Boynes SG. Gen Dent.  2010; 58:e20-25</a:t>
            </a:r>
          </a:p>
        </p:txBody>
      </p:sp>
    </p:spTree>
    <p:extLst>
      <p:ext uri="{BB962C8B-B14F-4D97-AF65-F5344CB8AC3E}">
        <p14:creationId xmlns:p14="http://schemas.microsoft.com/office/powerpoint/2010/main" val="403621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Overall Complication Rate</a:t>
            </a:r>
          </a:p>
        </p:txBody>
      </p:sp>
      <p:sp>
        <p:nvSpPr>
          <p:cNvPr id="16387" name="Rectangle 3"/>
          <p:cNvSpPr>
            <a:spLocks noGrp="1" noChangeArrowheads="1"/>
          </p:cNvSpPr>
          <p:nvPr>
            <p:ph type="body" idx="1"/>
          </p:nvPr>
        </p:nvSpPr>
        <p:spPr/>
        <p:txBody>
          <a:bodyPr/>
          <a:lstStyle/>
          <a:p>
            <a:r>
              <a:rPr lang="en-US" altLang="en-US" dirty="0"/>
              <a:t>Of the 286 analyzed cases:</a:t>
            </a:r>
          </a:p>
          <a:p>
            <a:pPr lvl="1"/>
            <a:r>
              <a:rPr lang="en-US" altLang="en-US" dirty="0"/>
              <a:t>upper airway support (airway obstruction) (6.3%)</a:t>
            </a:r>
          </a:p>
          <a:p>
            <a:pPr lvl="1"/>
            <a:r>
              <a:rPr lang="en-US" altLang="en-US" dirty="0"/>
              <a:t>nausea/vomiting (4.2%); </a:t>
            </a:r>
          </a:p>
          <a:p>
            <a:pPr lvl="1"/>
            <a:r>
              <a:rPr lang="en-US" altLang="en-US" dirty="0"/>
              <a:t>hypotension (2.8%); </a:t>
            </a:r>
          </a:p>
          <a:p>
            <a:pPr lvl="1"/>
            <a:r>
              <a:rPr lang="en-US" altLang="en-US" dirty="0"/>
              <a:t>hypertension (2.8%).  </a:t>
            </a:r>
          </a:p>
        </p:txBody>
      </p:sp>
    </p:spTree>
    <p:extLst>
      <p:ext uri="{BB962C8B-B14F-4D97-AF65-F5344CB8AC3E}">
        <p14:creationId xmlns:p14="http://schemas.microsoft.com/office/powerpoint/2010/main" val="4119130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Overall Complication Rate</a:t>
            </a:r>
          </a:p>
        </p:txBody>
      </p:sp>
      <p:sp>
        <p:nvSpPr>
          <p:cNvPr id="17431" name="Rectangle 23"/>
          <p:cNvSpPr>
            <a:spLocks noGrp="1" noChangeArrowheads="1"/>
          </p:cNvSpPr>
          <p:nvPr>
            <p:ph type="body" idx="1"/>
          </p:nvPr>
        </p:nvSpPr>
        <p:spPr/>
        <p:txBody>
          <a:bodyPr/>
          <a:lstStyle/>
          <a:p>
            <a:r>
              <a:rPr lang="en-US" altLang="en-US"/>
              <a:t>Variables found to affect the incidence of anesthetic complications are </a:t>
            </a:r>
          </a:p>
          <a:p>
            <a:pPr lvl="1"/>
            <a:r>
              <a:rPr lang="en-US" altLang="en-US"/>
              <a:t>ASA classification, </a:t>
            </a:r>
          </a:p>
          <a:p>
            <a:pPr lvl="1"/>
            <a:r>
              <a:rPr lang="en-US" altLang="en-US"/>
              <a:t>anesthetic technique, </a:t>
            </a:r>
          </a:p>
          <a:p>
            <a:pPr lvl="1"/>
            <a:r>
              <a:rPr lang="en-US" altLang="en-US"/>
              <a:t>pre-existing medical findings, </a:t>
            </a:r>
          </a:p>
          <a:p>
            <a:pPr lvl="1"/>
            <a:r>
              <a:rPr lang="en-US" altLang="en-US"/>
              <a:t>type of dental procedure performed. </a:t>
            </a:r>
          </a:p>
        </p:txBody>
      </p:sp>
    </p:spTree>
    <p:extLst>
      <p:ext uri="{BB962C8B-B14F-4D97-AF65-F5344CB8AC3E}">
        <p14:creationId xmlns:p14="http://schemas.microsoft.com/office/powerpoint/2010/main" val="1515671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Overall Complication Rate</a:t>
            </a:r>
          </a:p>
        </p:txBody>
      </p:sp>
      <p:sp>
        <p:nvSpPr>
          <p:cNvPr id="18435" name="Rectangle 3"/>
          <p:cNvSpPr>
            <a:spLocks noGrp="1" noChangeArrowheads="1"/>
          </p:cNvSpPr>
          <p:nvPr>
            <p:ph type="body" idx="1"/>
          </p:nvPr>
        </p:nvSpPr>
        <p:spPr/>
        <p:txBody>
          <a:bodyPr/>
          <a:lstStyle/>
          <a:p>
            <a:pPr>
              <a:lnSpc>
                <a:spcPct val="90000"/>
              </a:lnSpc>
            </a:pPr>
            <a:r>
              <a:rPr lang="en-US" altLang="en-US" sz="2800"/>
              <a:t>The highest percentage of complications seen, within the 286 anesthetics, occurred in the following patient groups:  </a:t>
            </a:r>
          </a:p>
          <a:p>
            <a:pPr lvl="1">
              <a:lnSpc>
                <a:spcPct val="90000"/>
              </a:lnSpc>
            </a:pPr>
            <a:r>
              <a:rPr lang="en-US" altLang="en-US" sz="2400"/>
              <a:t>ASA status II patients (14.7%); </a:t>
            </a:r>
          </a:p>
          <a:p>
            <a:pPr lvl="1">
              <a:lnSpc>
                <a:spcPct val="90000"/>
              </a:lnSpc>
            </a:pPr>
            <a:r>
              <a:rPr lang="en-US" altLang="en-US" sz="2400"/>
              <a:t>those undergoing oral surgery procedures (17.1%); </a:t>
            </a:r>
          </a:p>
          <a:p>
            <a:pPr lvl="1">
              <a:lnSpc>
                <a:spcPct val="90000"/>
              </a:lnSpc>
            </a:pPr>
            <a:r>
              <a:rPr lang="en-US" altLang="en-US" sz="2400"/>
              <a:t>patients with a Mallampati III classification (9.4%); </a:t>
            </a:r>
          </a:p>
          <a:p>
            <a:pPr lvl="1">
              <a:lnSpc>
                <a:spcPct val="90000"/>
              </a:lnSpc>
            </a:pPr>
            <a:r>
              <a:rPr lang="en-US" altLang="en-US" sz="2400"/>
              <a:t>patients with a pre-existing medical condition (17.5%) </a:t>
            </a:r>
          </a:p>
          <a:p>
            <a:pPr lvl="1">
              <a:lnSpc>
                <a:spcPct val="90000"/>
              </a:lnSpc>
            </a:pPr>
            <a:r>
              <a:rPr lang="en-US" altLang="en-US" sz="2400"/>
              <a:t>those receiving intravenous sedation (15.7%). </a:t>
            </a:r>
          </a:p>
        </p:txBody>
      </p:sp>
    </p:spTree>
    <p:extLst>
      <p:ext uri="{BB962C8B-B14F-4D97-AF65-F5344CB8AC3E}">
        <p14:creationId xmlns:p14="http://schemas.microsoft.com/office/powerpoint/2010/main" val="1544050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21178"/>
            <a:ext cx="8990013" cy="6054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457200" y="277813"/>
            <a:ext cx="8229600" cy="865187"/>
          </a:xfrm>
        </p:spPr>
        <p:txBody>
          <a:bodyPr/>
          <a:lstStyle/>
          <a:p>
            <a:r>
              <a:rPr lang="en-US" altLang="en-US" sz="3500" dirty="0"/>
              <a:t>Complications and Anesthetic Type</a:t>
            </a:r>
          </a:p>
        </p:txBody>
      </p:sp>
      <p:graphicFrame>
        <p:nvGraphicFramePr>
          <p:cNvPr id="19462" name="Object 6"/>
          <p:cNvGraphicFramePr>
            <a:graphicFrameLocks noChangeAspect="1"/>
          </p:cNvGraphicFramePr>
          <p:nvPr>
            <p:extLst>
              <p:ext uri="{D42A27DB-BD31-4B8C-83A1-F6EECF244321}">
                <p14:modId xmlns:p14="http://schemas.microsoft.com/office/powerpoint/2010/main" val="810768561"/>
              </p:ext>
            </p:extLst>
          </p:nvPr>
        </p:nvGraphicFramePr>
        <p:xfrm>
          <a:off x="0" y="819665"/>
          <a:ext cx="8990013" cy="5791200"/>
        </p:xfrm>
        <a:graphic>
          <a:graphicData uri="http://schemas.openxmlformats.org/presentationml/2006/ole">
            <mc:AlternateContent xmlns:mc="http://schemas.openxmlformats.org/markup-compatibility/2006">
              <mc:Choice xmlns:v="urn:schemas-microsoft-com:vml" Requires="v">
                <p:oleObj spid="_x0000_s11269" name="Chart" r:id="rId3" imgW="8610600" imgH="5105490" progId="MSGraph.Chart.8">
                  <p:embed followColorScheme="full"/>
                </p:oleObj>
              </mc:Choice>
              <mc:Fallback>
                <p:oleObj name="Chart" r:id="rId3" imgW="8610600" imgH="5105490" progId="MSGraph.Chart.8">
                  <p:embed followColorScheme="full"/>
                  <p:pic>
                    <p:nvPicPr>
                      <p:cNvPr id="0" name=""/>
                      <p:cNvPicPr>
                        <a:picLocks noChangeAspect="1" noChangeArrowheads="1"/>
                      </p:cNvPicPr>
                      <p:nvPr/>
                    </p:nvPicPr>
                    <p:blipFill>
                      <a:blip r:embed="rId4"/>
                      <a:srcRect/>
                      <a:stretch>
                        <a:fillRect/>
                      </a:stretch>
                    </p:blipFill>
                    <p:spPr bwMode="auto">
                      <a:xfrm>
                        <a:off x="0" y="819665"/>
                        <a:ext cx="8990013"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Text Box 7"/>
          <p:cNvSpPr txBox="1">
            <a:spLocks noChangeArrowheads="1"/>
          </p:cNvSpPr>
          <p:nvPr/>
        </p:nvSpPr>
        <p:spPr bwMode="auto">
          <a:xfrm rot="16200000">
            <a:off x="-235743" y="5112543"/>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Times New Roman" pitchFamily="18" charset="0"/>
              </a:rPr>
              <a:t>Percentage</a:t>
            </a:r>
          </a:p>
        </p:txBody>
      </p:sp>
      <p:sp>
        <p:nvSpPr>
          <p:cNvPr id="19464" name="Text Box 8"/>
          <p:cNvSpPr txBox="1">
            <a:spLocks noChangeArrowheads="1"/>
          </p:cNvSpPr>
          <p:nvPr/>
        </p:nvSpPr>
        <p:spPr bwMode="auto">
          <a:xfrm>
            <a:off x="1752600" y="1447800"/>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Arial" charset="0"/>
              </a:rPr>
              <a:t>N=12</a:t>
            </a:r>
          </a:p>
        </p:txBody>
      </p:sp>
      <p:sp>
        <p:nvSpPr>
          <p:cNvPr id="19465" name="Text Box 9"/>
          <p:cNvSpPr txBox="1">
            <a:spLocks noChangeArrowheads="1"/>
          </p:cNvSpPr>
          <p:nvPr/>
        </p:nvSpPr>
        <p:spPr bwMode="auto">
          <a:xfrm>
            <a:off x="3048000" y="3810000"/>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Arial" charset="0"/>
              </a:rPr>
              <a:t>N=170</a:t>
            </a:r>
          </a:p>
        </p:txBody>
      </p:sp>
      <p:sp>
        <p:nvSpPr>
          <p:cNvPr id="19466" name="Text Box 10"/>
          <p:cNvSpPr txBox="1">
            <a:spLocks noChangeArrowheads="1"/>
          </p:cNvSpPr>
          <p:nvPr/>
        </p:nvSpPr>
        <p:spPr bwMode="auto">
          <a:xfrm>
            <a:off x="4572000" y="4038600"/>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Arial" charset="0"/>
              </a:rPr>
              <a:t>N=35</a:t>
            </a:r>
          </a:p>
        </p:txBody>
      </p:sp>
      <p:sp>
        <p:nvSpPr>
          <p:cNvPr id="19467" name="Text Box 11"/>
          <p:cNvSpPr txBox="1">
            <a:spLocks noChangeArrowheads="1"/>
          </p:cNvSpPr>
          <p:nvPr/>
        </p:nvSpPr>
        <p:spPr bwMode="auto">
          <a:xfrm>
            <a:off x="5867400" y="4495800"/>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Arial" charset="0"/>
              </a:rPr>
              <a:t>N=32</a:t>
            </a:r>
          </a:p>
        </p:txBody>
      </p:sp>
      <p:sp>
        <p:nvSpPr>
          <p:cNvPr id="19468" name="Text Box 12"/>
          <p:cNvSpPr txBox="1">
            <a:spLocks noChangeArrowheads="1"/>
          </p:cNvSpPr>
          <p:nvPr/>
        </p:nvSpPr>
        <p:spPr bwMode="auto">
          <a:xfrm>
            <a:off x="7315200" y="4648200"/>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Arial" charset="0"/>
              </a:rPr>
              <a:t>N=37</a:t>
            </a:r>
          </a:p>
        </p:txBody>
      </p:sp>
      <p:sp>
        <p:nvSpPr>
          <p:cNvPr id="19469" name="Rectangle 13"/>
          <p:cNvSpPr>
            <a:spLocks noChangeArrowheads="1"/>
          </p:cNvSpPr>
          <p:nvPr/>
        </p:nvSpPr>
        <p:spPr bwMode="auto">
          <a:xfrm>
            <a:off x="4953000" y="1447800"/>
            <a:ext cx="3200400" cy="1066800"/>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Rectangle 14"/>
          <p:cNvSpPr>
            <a:spLocks noChangeArrowheads="1"/>
          </p:cNvSpPr>
          <p:nvPr/>
        </p:nvSpPr>
        <p:spPr bwMode="auto">
          <a:xfrm>
            <a:off x="5105400" y="1600200"/>
            <a:ext cx="381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Text Box 15"/>
          <p:cNvSpPr txBox="1">
            <a:spLocks noChangeArrowheads="1"/>
          </p:cNvSpPr>
          <p:nvPr/>
        </p:nvSpPr>
        <p:spPr bwMode="auto">
          <a:xfrm>
            <a:off x="5562600" y="1600200"/>
            <a:ext cx="2286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latin typeface="Arial" charset="0"/>
              </a:rPr>
              <a:t>Mild Complications</a:t>
            </a:r>
          </a:p>
        </p:txBody>
      </p:sp>
      <p:sp>
        <p:nvSpPr>
          <p:cNvPr id="19472" name="Rectangle 16"/>
          <p:cNvSpPr>
            <a:spLocks noChangeArrowheads="1"/>
          </p:cNvSpPr>
          <p:nvPr/>
        </p:nvSpPr>
        <p:spPr bwMode="auto">
          <a:xfrm>
            <a:off x="5105400" y="2057400"/>
            <a:ext cx="381000" cy="3048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Text Box 17"/>
          <p:cNvSpPr txBox="1">
            <a:spLocks noChangeArrowheads="1"/>
          </p:cNvSpPr>
          <p:nvPr/>
        </p:nvSpPr>
        <p:spPr bwMode="auto">
          <a:xfrm>
            <a:off x="5562600" y="2057400"/>
            <a:ext cx="26670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latin typeface="Arial" charset="0"/>
              </a:rPr>
              <a:t>Moderate Complications</a:t>
            </a:r>
          </a:p>
        </p:txBody>
      </p:sp>
    </p:spTree>
    <p:extLst>
      <p:ext uri="{BB962C8B-B14F-4D97-AF65-F5344CB8AC3E}">
        <p14:creationId xmlns:p14="http://schemas.microsoft.com/office/powerpoint/2010/main" val="2673192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Complications/Anesthetic Type</a:t>
            </a:r>
          </a:p>
        </p:txBody>
      </p:sp>
      <p:sp>
        <p:nvSpPr>
          <p:cNvPr id="21508" name="Rectangle 4"/>
          <p:cNvSpPr>
            <a:spLocks noGrp="1" noChangeArrowheads="1"/>
          </p:cNvSpPr>
          <p:nvPr>
            <p:ph type="body" idx="1"/>
          </p:nvPr>
        </p:nvSpPr>
        <p:spPr/>
        <p:txBody>
          <a:bodyPr/>
          <a:lstStyle/>
          <a:p>
            <a:r>
              <a:rPr lang="en-US" altLang="en-US"/>
              <a:t>Intravenous Sedation</a:t>
            </a:r>
          </a:p>
          <a:p>
            <a:pPr lvl="1"/>
            <a:r>
              <a:rPr lang="en-US" altLang="en-US"/>
              <a:t>Most Frequently Reported Complications</a:t>
            </a:r>
          </a:p>
          <a:p>
            <a:pPr lvl="2"/>
            <a:r>
              <a:rPr lang="en-US" altLang="en-US"/>
              <a:t>Airway Obstruction (26.7%)</a:t>
            </a:r>
          </a:p>
          <a:p>
            <a:pPr lvl="2"/>
            <a:r>
              <a:rPr lang="en-US" altLang="en-US"/>
              <a:t>Nausea / Vomiting (20.0%)</a:t>
            </a:r>
          </a:p>
        </p:txBody>
      </p:sp>
    </p:spTree>
    <p:extLst>
      <p:ext uri="{BB962C8B-B14F-4D97-AF65-F5344CB8AC3E}">
        <p14:creationId xmlns:p14="http://schemas.microsoft.com/office/powerpoint/2010/main" val="110367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Complications/Anesthetic Type</a:t>
            </a:r>
          </a:p>
        </p:txBody>
      </p:sp>
      <p:sp>
        <p:nvSpPr>
          <p:cNvPr id="22531" name="Rectangle 3"/>
          <p:cNvSpPr>
            <a:spLocks noGrp="1" noChangeArrowheads="1"/>
          </p:cNvSpPr>
          <p:nvPr>
            <p:ph type="body" idx="1"/>
          </p:nvPr>
        </p:nvSpPr>
        <p:spPr/>
        <p:txBody>
          <a:bodyPr/>
          <a:lstStyle/>
          <a:p>
            <a:r>
              <a:rPr lang="en-US" altLang="en-US"/>
              <a:t>GETA</a:t>
            </a:r>
          </a:p>
          <a:p>
            <a:pPr lvl="1"/>
            <a:r>
              <a:rPr lang="en-US" altLang="en-US"/>
              <a:t>Most Frequently Reported Complications</a:t>
            </a:r>
          </a:p>
          <a:p>
            <a:pPr lvl="2"/>
            <a:r>
              <a:rPr lang="en-US" altLang="en-US"/>
              <a:t>Hypotension (50.0%)</a:t>
            </a:r>
          </a:p>
          <a:p>
            <a:pPr lvl="2"/>
            <a:r>
              <a:rPr lang="en-US" altLang="en-US"/>
              <a:t>Sore Throat (25.0%)</a:t>
            </a:r>
          </a:p>
          <a:p>
            <a:endParaRPr lang="en-US" altLang="en-US"/>
          </a:p>
        </p:txBody>
      </p:sp>
    </p:spTree>
    <p:extLst>
      <p:ext uri="{BB962C8B-B14F-4D97-AF65-F5344CB8AC3E}">
        <p14:creationId xmlns:p14="http://schemas.microsoft.com/office/powerpoint/2010/main" val="10429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Complications/Anesthetic Type</a:t>
            </a:r>
          </a:p>
        </p:txBody>
      </p:sp>
      <p:sp>
        <p:nvSpPr>
          <p:cNvPr id="23555" name="Rectangle 3"/>
          <p:cNvSpPr>
            <a:spLocks noGrp="1" noChangeArrowheads="1"/>
          </p:cNvSpPr>
          <p:nvPr>
            <p:ph type="body" idx="1"/>
          </p:nvPr>
        </p:nvSpPr>
        <p:spPr/>
        <p:txBody>
          <a:bodyPr/>
          <a:lstStyle/>
          <a:p>
            <a:r>
              <a:rPr lang="en-US" altLang="en-US"/>
              <a:t>Nitrous Oxide AND Oral Sedation</a:t>
            </a:r>
          </a:p>
          <a:p>
            <a:pPr lvl="1"/>
            <a:r>
              <a:rPr lang="en-US" altLang="en-US"/>
              <a:t>Most Frequently Reported Complications</a:t>
            </a:r>
          </a:p>
          <a:p>
            <a:pPr lvl="2"/>
            <a:r>
              <a:rPr lang="en-US" altLang="en-US"/>
              <a:t>Tachycardia (50.0%)</a:t>
            </a:r>
          </a:p>
          <a:p>
            <a:pPr>
              <a:buFont typeface="Wingdings" pitchFamily="2" charset="2"/>
              <a:buNone/>
            </a:pPr>
            <a:endParaRPr lang="en-US" altLang="en-US"/>
          </a:p>
        </p:txBody>
      </p:sp>
    </p:spTree>
    <p:extLst>
      <p:ext uri="{BB962C8B-B14F-4D97-AF65-F5344CB8AC3E}">
        <p14:creationId xmlns:p14="http://schemas.microsoft.com/office/powerpoint/2010/main" val="161291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407774"/>
            <a:ext cx="8229600" cy="6014954"/>
          </a:xfrm>
        </p:spPr>
        <p:txBody>
          <a:bodyPr>
            <a:normAutofit/>
          </a:bodyPr>
          <a:lstStyle/>
          <a:p>
            <a:r>
              <a:rPr lang="en-US" dirty="0"/>
              <a:t>Auxiliary personnel who assist the permit holder in the administration of general anesthesia, deep sedation or conscious sedation: </a:t>
            </a:r>
          </a:p>
          <a:p>
            <a:pPr lvl="1"/>
            <a:r>
              <a:rPr lang="en-US" dirty="0"/>
              <a:t>Are trained to perform the duties that the permit holder delegates to them, if the duties do not require the professional judgment and skill of the permit holder and do not involve the actual administration of general anesthesia, deep sedation or conscious sedation. </a:t>
            </a:r>
          </a:p>
          <a:p>
            <a:pPr lvl="1"/>
            <a:r>
              <a:rPr lang="en-US" dirty="0"/>
              <a:t>Perform their duties under the direct on-premises supervision of the permit holder, who shall assume full responsibility for the performance of the duties. </a:t>
            </a:r>
          </a:p>
          <a:p>
            <a:pPr lvl="1"/>
            <a:r>
              <a:rPr lang="en-US" dirty="0"/>
              <a:t>Do not render assistance in areas that are beyond the scope of the permit holder’s authority. </a:t>
            </a:r>
          </a:p>
          <a:p>
            <a:pPr lvl="1"/>
            <a:r>
              <a:rPr lang="en-US" dirty="0"/>
              <a:t>Are currently certified in BLS.</a:t>
            </a:r>
          </a:p>
          <a:p>
            <a:pPr lvl="1"/>
            <a:endParaRPr lang="en-US" altLang="en-US" sz="2600" dirty="0"/>
          </a:p>
        </p:txBody>
      </p:sp>
    </p:spTree>
    <p:extLst>
      <p:ext uri="{BB962C8B-B14F-4D97-AF65-F5344CB8AC3E}">
        <p14:creationId xmlns:p14="http://schemas.microsoft.com/office/powerpoint/2010/main" val="3452428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Complications/Anesthetic Type</a:t>
            </a:r>
          </a:p>
        </p:txBody>
      </p:sp>
      <p:sp>
        <p:nvSpPr>
          <p:cNvPr id="24579" name="Rectangle 3"/>
          <p:cNvSpPr>
            <a:spLocks noGrp="1" noChangeArrowheads="1"/>
          </p:cNvSpPr>
          <p:nvPr>
            <p:ph type="body" idx="1"/>
          </p:nvPr>
        </p:nvSpPr>
        <p:spPr/>
        <p:txBody>
          <a:bodyPr/>
          <a:lstStyle/>
          <a:p>
            <a:r>
              <a:rPr lang="en-US" altLang="en-US"/>
              <a:t>Oral Sedation</a:t>
            </a:r>
          </a:p>
          <a:p>
            <a:pPr lvl="1"/>
            <a:r>
              <a:rPr lang="en-US" altLang="en-US"/>
              <a:t>Most Frequently Reported Complications</a:t>
            </a:r>
          </a:p>
          <a:p>
            <a:pPr lvl="2"/>
            <a:r>
              <a:rPr lang="en-US" altLang="en-US"/>
              <a:t>Airway Obstruction (100%; N=8)</a:t>
            </a:r>
          </a:p>
          <a:p>
            <a:endParaRPr lang="en-US" altLang="en-US"/>
          </a:p>
        </p:txBody>
      </p:sp>
    </p:spTree>
    <p:extLst>
      <p:ext uri="{BB962C8B-B14F-4D97-AF65-F5344CB8AC3E}">
        <p14:creationId xmlns:p14="http://schemas.microsoft.com/office/powerpoint/2010/main" val="1418370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Summary</a:t>
            </a:r>
          </a:p>
        </p:txBody>
      </p:sp>
      <p:sp>
        <p:nvSpPr>
          <p:cNvPr id="20483" name="Rectangle 3"/>
          <p:cNvSpPr>
            <a:spLocks noGrp="1" noChangeArrowheads="1"/>
          </p:cNvSpPr>
          <p:nvPr>
            <p:ph type="body" idx="1"/>
          </p:nvPr>
        </p:nvSpPr>
        <p:spPr>
          <a:xfrm>
            <a:off x="457200" y="1033153"/>
            <a:ext cx="8229600" cy="5443847"/>
          </a:xfrm>
        </p:spPr>
        <p:txBody>
          <a:bodyPr/>
          <a:lstStyle/>
          <a:p>
            <a:pPr>
              <a:lnSpc>
                <a:spcPct val="90000"/>
              </a:lnSpc>
            </a:pPr>
            <a:r>
              <a:rPr lang="en-US" altLang="en-US" sz="2800" dirty="0"/>
              <a:t>The assessment format paralleled the majority of research protocols used within the medical field to identify issues relating to anesthetic patient care.  </a:t>
            </a:r>
          </a:p>
          <a:p>
            <a:pPr>
              <a:lnSpc>
                <a:spcPct val="90000"/>
              </a:lnSpc>
            </a:pPr>
            <a:r>
              <a:rPr lang="en-US" altLang="en-US" sz="2800" dirty="0"/>
              <a:t>The findings show that anesthesia administered during dental treatment is a safe and effective modality within the health care field.  </a:t>
            </a:r>
          </a:p>
          <a:p>
            <a:pPr>
              <a:lnSpc>
                <a:spcPct val="90000"/>
              </a:lnSpc>
            </a:pPr>
            <a:r>
              <a:rPr lang="en-US" altLang="en-US" sz="2800" dirty="0"/>
              <a:t>The overall complication rate of 22.4% is similar or less than the rates reported through hospital based anesthesia practice. </a:t>
            </a:r>
          </a:p>
        </p:txBody>
      </p:sp>
    </p:spTree>
    <p:extLst>
      <p:ext uri="{BB962C8B-B14F-4D97-AF65-F5344CB8AC3E}">
        <p14:creationId xmlns:p14="http://schemas.microsoft.com/office/powerpoint/2010/main" val="2653508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Airway Obstruction</a:t>
            </a:r>
          </a:p>
        </p:txBody>
      </p:sp>
      <p:sp>
        <p:nvSpPr>
          <p:cNvPr id="26627" name="Rectangle 3"/>
          <p:cNvSpPr>
            <a:spLocks noGrp="1" noChangeArrowheads="1"/>
          </p:cNvSpPr>
          <p:nvPr>
            <p:ph type="body" idx="1"/>
          </p:nvPr>
        </p:nvSpPr>
        <p:spPr/>
        <p:txBody>
          <a:bodyPr/>
          <a:lstStyle/>
          <a:p>
            <a:pPr>
              <a:lnSpc>
                <a:spcPct val="90000"/>
              </a:lnSpc>
            </a:pPr>
            <a:r>
              <a:rPr lang="en-US" altLang="en-US" sz="2800"/>
              <a:t>Hypoventilation and hypoxemia are associated with significant morbidity and mortality</a:t>
            </a:r>
          </a:p>
          <a:p>
            <a:pPr>
              <a:lnSpc>
                <a:spcPct val="90000"/>
              </a:lnSpc>
            </a:pPr>
            <a:r>
              <a:rPr lang="en-US" altLang="en-US" sz="2800"/>
              <a:t>Fundamental requirement in basic resuscitation and takes first priority for life support</a:t>
            </a:r>
          </a:p>
          <a:p>
            <a:pPr>
              <a:lnSpc>
                <a:spcPct val="90000"/>
              </a:lnSpc>
            </a:pPr>
            <a:r>
              <a:rPr lang="en-US" altLang="en-US" sz="2800"/>
              <a:t>Recognition</a:t>
            </a:r>
          </a:p>
          <a:p>
            <a:pPr lvl="1">
              <a:lnSpc>
                <a:spcPct val="90000"/>
              </a:lnSpc>
            </a:pPr>
            <a:r>
              <a:rPr lang="en-US" altLang="en-US" sz="2400"/>
              <a:t>Knowledge of anatomy</a:t>
            </a:r>
          </a:p>
          <a:p>
            <a:pPr lvl="1">
              <a:lnSpc>
                <a:spcPct val="90000"/>
              </a:lnSpc>
            </a:pPr>
            <a:r>
              <a:rPr lang="en-US" altLang="en-US" sz="2400"/>
              <a:t>Familiarity with airway devices</a:t>
            </a:r>
          </a:p>
          <a:p>
            <a:pPr lvl="1">
              <a:lnSpc>
                <a:spcPct val="90000"/>
              </a:lnSpc>
            </a:pPr>
            <a:r>
              <a:rPr lang="en-US" altLang="en-US" sz="2400" b="1">
                <a:solidFill>
                  <a:schemeClr val="hlink"/>
                </a:solidFill>
              </a:rPr>
              <a:t>Oxygenation/Ventilation</a:t>
            </a:r>
          </a:p>
        </p:txBody>
      </p:sp>
    </p:spTree>
    <p:extLst>
      <p:ext uri="{BB962C8B-B14F-4D97-AF65-F5344CB8AC3E}">
        <p14:creationId xmlns:p14="http://schemas.microsoft.com/office/powerpoint/2010/main" val="226845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Causes of Airway Obstruction</a:t>
            </a:r>
          </a:p>
        </p:txBody>
      </p:sp>
      <p:sp>
        <p:nvSpPr>
          <p:cNvPr id="33795" name="Rectangle 3"/>
          <p:cNvSpPr>
            <a:spLocks noGrp="1" noChangeArrowheads="1"/>
          </p:cNvSpPr>
          <p:nvPr>
            <p:ph type="body" idx="1"/>
          </p:nvPr>
        </p:nvSpPr>
        <p:spPr>
          <a:xfrm>
            <a:off x="457200" y="1033153"/>
            <a:ext cx="8229600" cy="5257800"/>
          </a:xfrm>
        </p:spPr>
        <p:txBody>
          <a:bodyPr/>
          <a:lstStyle/>
          <a:p>
            <a:pPr>
              <a:lnSpc>
                <a:spcPct val="90000"/>
              </a:lnSpc>
            </a:pPr>
            <a:r>
              <a:rPr lang="en-US" altLang="en-US" sz="2800" u="sng" dirty="0"/>
              <a:t>Upper Airway </a:t>
            </a:r>
          </a:p>
          <a:p>
            <a:pPr lvl="1">
              <a:lnSpc>
                <a:spcPct val="90000"/>
              </a:lnSpc>
            </a:pPr>
            <a:r>
              <a:rPr lang="en-US" altLang="en-US" sz="2400" dirty="0"/>
              <a:t>tongue (due to unconsciousness) </a:t>
            </a:r>
          </a:p>
          <a:p>
            <a:pPr lvl="1">
              <a:lnSpc>
                <a:spcPct val="90000"/>
              </a:lnSpc>
            </a:pPr>
            <a:r>
              <a:rPr lang="en-US" altLang="en-US" sz="2400" dirty="0"/>
              <a:t>soft tissue swelling </a:t>
            </a:r>
          </a:p>
          <a:p>
            <a:pPr lvl="1">
              <a:lnSpc>
                <a:spcPct val="90000"/>
              </a:lnSpc>
            </a:pPr>
            <a:r>
              <a:rPr lang="en-US" altLang="en-US" sz="2400" dirty="0"/>
              <a:t>blood, vomit </a:t>
            </a:r>
          </a:p>
          <a:p>
            <a:pPr lvl="1">
              <a:lnSpc>
                <a:spcPct val="90000"/>
              </a:lnSpc>
            </a:pPr>
            <a:r>
              <a:rPr lang="en-US" altLang="en-US" sz="2400" dirty="0"/>
              <a:t>direct injury</a:t>
            </a:r>
            <a:r>
              <a:rPr lang="en-US" altLang="en-US" sz="2400" u="sng" dirty="0"/>
              <a:t> </a:t>
            </a:r>
          </a:p>
          <a:p>
            <a:pPr>
              <a:lnSpc>
                <a:spcPct val="90000"/>
              </a:lnSpc>
            </a:pPr>
            <a:r>
              <a:rPr lang="en-US" altLang="en-US" sz="2800" u="sng" dirty="0"/>
              <a:t>Larynx</a:t>
            </a:r>
          </a:p>
          <a:p>
            <a:pPr lvl="1">
              <a:lnSpc>
                <a:spcPct val="90000"/>
              </a:lnSpc>
            </a:pPr>
            <a:r>
              <a:rPr lang="en-US" altLang="en-US" sz="2400" dirty="0"/>
              <a:t>foreign material, direct injury, soft tissue swelling</a:t>
            </a:r>
            <a:r>
              <a:rPr lang="en-US" altLang="en-US" sz="2400" u="sng" dirty="0"/>
              <a:t> </a:t>
            </a:r>
          </a:p>
          <a:p>
            <a:pPr>
              <a:lnSpc>
                <a:spcPct val="90000"/>
              </a:lnSpc>
            </a:pPr>
            <a:r>
              <a:rPr lang="en-US" altLang="en-US" sz="2800" u="sng" dirty="0"/>
              <a:t>Lower Airway </a:t>
            </a:r>
          </a:p>
          <a:p>
            <a:pPr lvl="1">
              <a:lnSpc>
                <a:spcPct val="90000"/>
              </a:lnSpc>
            </a:pPr>
            <a:r>
              <a:rPr lang="en-US" altLang="en-US" sz="2400" dirty="0"/>
              <a:t>secretions, </a:t>
            </a:r>
            <a:r>
              <a:rPr lang="en-US" altLang="en-US" sz="2400" dirty="0" err="1"/>
              <a:t>oedema</a:t>
            </a:r>
            <a:r>
              <a:rPr lang="en-US" altLang="en-US" sz="2400" dirty="0"/>
              <a:t>, blood </a:t>
            </a:r>
          </a:p>
          <a:p>
            <a:pPr lvl="1">
              <a:lnSpc>
                <a:spcPct val="90000"/>
              </a:lnSpc>
            </a:pPr>
            <a:r>
              <a:rPr lang="en-US" altLang="en-US" sz="2400" dirty="0"/>
              <a:t>bronchospasm </a:t>
            </a:r>
          </a:p>
          <a:p>
            <a:pPr lvl="1">
              <a:lnSpc>
                <a:spcPct val="90000"/>
              </a:lnSpc>
            </a:pPr>
            <a:r>
              <a:rPr lang="en-US" altLang="en-US" sz="2400" dirty="0"/>
              <a:t>aspiration of gastric contents</a:t>
            </a:r>
          </a:p>
        </p:txBody>
      </p:sp>
    </p:spTree>
    <p:extLst>
      <p:ext uri="{BB962C8B-B14F-4D97-AF65-F5344CB8AC3E}">
        <p14:creationId xmlns:p14="http://schemas.microsoft.com/office/powerpoint/2010/main" val="1052252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3400" dirty="0"/>
              <a:t>Recognition of Airway Obstruction</a:t>
            </a:r>
          </a:p>
        </p:txBody>
      </p:sp>
      <p:sp>
        <p:nvSpPr>
          <p:cNvPr id="34819" name="Rectangle 3"/>
          <p:cNvSpPr>
            <a:spLocks noGrp="1" noChangeArrowheads="1"/>
          </p:cNvSpPr>
          <p:nvPr>
            <p:ph type="body" idx="1"/>
          </p:nvPr>
        </p:nvSpPr>
        <p:spPr>
          <a:xfrm>
            <a:off x="457200" y="1297459"/>
            <a:ext cx="8229600" cy="5360046"/>
          </a:xfrm>
        </p:spPr>
        <p:txBody>
          <a:bodyPr>
            <a:normAutofit/>
          </a:bodyPr>
          <a:lstStyle/>
          <a:p>
            <a:r>
              <a:rPr lang="en-US" altLang="en-US" sz="3600" dirty="0"/>
              <a:t>LOOK</a:t>
            </a:r>
            <a:r>
              <a:rPr lang="en-US" altLang="en-US" sz="3600" b="1" dirty="0"/>
              <a:t> </a:t>
            </a:r>
            <a:r>
              <a:rPr lang="en-US" altLang="en-US" sz="3600" dirty="0"/>
              <a:t>for chest/abdominal movement </a:t>
            </a:r>
          </a:p>
          <a:p>
            <a:r>
              <a:rPr lang="en-US" altLang="en-US" sz="3600" dirty="0"/>
              <a:t>LISTEN at mouth and nose for breath sounds and abnormal noises </a:t>
            </a:r>
          </a:p>
          <a:p>
            <a:r>
              <a:rPr lang="en-US" altLang="en-US" sz="3600" dirty="0"/>
              <a:t>FEEL at mouth and nose for expired air </a:t>
            </a:r>
          </a:p>
        </p:txBody>
      </p:sp>
    </p:spTree>
    <p:extLst>
      <p:ext uri="{BB962C8B-B14F-4D97-AF65-F5344CB8AC3E}">
        <p14:creationId xmlns:p14="http://schemas.microsoft.com/office/powerpoint/2010/main" val="1863664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3600" dirty="0"/>
              <a:t>Recognition of Airway Obstruction</a:t>
            </a:r>
          </a:p>
        </p:txBody>
      </p:sp>
      <p:sp>
        <p:nvSpPr>
          <p:cNvPr id="35843" name="Rectangle 3"/>
          <p:cNvSpPr>
            <a:spLocks noGrp="1" noChangeArrowheads="1"/>
          </p:cNvSpPr>
          <p:nvPr>
            <p:ph type="body" idx="1"/>
          </p:nvPr>
        </p:nvSpPr>
        <p:spPr/>
        <p:txBody>
          <a:bodyPr/>
          <a:lstStyle/>
          <a:p>
            <a:r>
              <a:rPr lang="en-US" altLang="en-US" dirty="0"/>
              <a:t>Abnormal Sounds</a:t>
            </a:r>
          </a:p>
          <a:p>
            <a:pPr lvl="1"/>
            <a:r>
              <a:rPr lang="en-US" altLang="en-US" dirty="0"/>
              <a:t>Snoring - due to obstruction of upper airway by the tongue </a:t>
            </a:r>
          </a:p>
          <a:p>
            <a:pPr lvl="1"/>
            <a:r>
              <a:rPr lang="en-US" altLang="en-US" dirty="0"/>
              <a:t>Gurgling - due to obstruction of upper airway by liquids (blood, vomit) </a:t>
            </a:r>
          </a:p>
          <a:p>
            <a:pPr lvl="1"/>
            <a:r>
              <a:rPr lang="en-US" altLang="en-US" dirty="0"/>
              <a:t>Wheezing - due to narrowing of the lower airways </a:t>
            </a:r>
          </a:p>
          <a:p>
            <a:pPr lvl="1"/>
            <a:r>
              <a:rPr lang="en-US" altLang="en-US" dirty="0">
                <a:solidFill>
                  <a:schemeClr val="hlink"/>
                </a:solidFill>
              </a:rPr>
              <a:t>Complete airway obstruction is silent.</a:t>
            </a:r>
          </a:p>
          <a:p>
            <a:pPr lvl="1"/>
            <a:endParaRPr lang="en-US" altLang="en-US" dirty="0"/>
          </a:p>
        </p:txBody>
      </p:sp>
    </p:spTree>
    <p:extLst>
      <p:ext uri="{BB962C8B-B14F-4D97-AF65-F5344CB8AC3E}">
        <p14:creationId xmlns:p14="http://schemas.microsoft.com/office/powerpoint/2010/main" val="26963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Opening the Airway</a:t>
            </a:r>
          </a:p>
        </p:txBody>
      </p:sp>
      <p:sp>
        <p:nvSpPr>
          <p:cNvPr id="36867" name="Rectangle 3"/>
          <p:cNvSpPr>
            <a:spLocks noGrp="1" noChangeArrowheads="1"/>
          </p:cNvSpPr>
          <p:nvPr>
            <p:ph type="body" idx="1"/>
          </p:nvPr>
        </p:nvSpPr>
        <p:spPr>
          <a:xfrm>
            <a:off x="1173892" y="1033153"/>
            <a:ext cx="2895600" cy="1295400"/>
          </a:xfrm>
        </p:spPr>
        <p:txBody>
          <a:bodyPr/>
          <a:lstStyle/>
          <a:p>
            <a:r>
              <a:rPr lang="en-US" altLang="en-US" dirty="0"/>
              <a:t>Head tilt</a:t>
            </a:r>
          </a:p>
          <a:p>
            <a:r>
              <a:rPr lang="en-US" altLang="en-US" dirty="0"/>
              <a:t>Chin lift</a:t>
            </a:r>
          </a:p>
        </p:txBody>
      </p:sp>
      <p:pic>
        <p:nvPicPr>
          <p:cNvPr id="36868" name="Picture 4" descr="Imag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79" y="2168610"/>
            <a:ext cx="7994822" cy="4125139"/>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4907692" y="873211"/>
            <a:ext cx="2895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lvl1pPr marL="342900" indent="-342900">
              <a:spcBef>
                <a:spcPct val="20000"/>
              </a:spcBef>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Verdana"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Verdana" pitchFamily="34" charset="0"/>
              </a:defRPr>
            </a:lvl2pPr>
            <a:lvl3pPr marL="1143000" indent="-228600">
              <a:spcBef>
                <a:spcPct val="20000"/>
              </a:spcBef>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Verdana"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itchFamily="34" charset="0"/>
              </a:defRPr>
            </a:lvl4pPr>
            <a:lvl5pPr marL="2057400" indent="-228600">
              <a:spcBef>
                <a:spcPct val="20000"/>
              </a:spcBef>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5pPr>
            <a:lvl6pPr marL="2514600" indent="-22860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6pPr>
            <a:lvl7pPr marL="2971800" indent="-22860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7pPr>
            <a:lvl8pPr marL="3429000" indent="-22860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8pPr>
            <a:lvl9pPr marL="3886200" indent="-22860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9pPr>
          </a:lstStyle>
          <a:p>
            <a:pPr eaLnBrk="1" hangingPunct="1"/>
            <a:r>
              <a:rPr lang="en-US" altLang="en-US"/>
              <a:t>Jaw thrust</a:t>
            </a:r>
          </a:p>
          <a:p>
            <a:pPr eaLnBrk="1" hangingPunct="1"/>
            <a:r>
              <a:rPr lang="en-US" altLang="en-US"/>
              <a:t>Suction</a:t>
            </a:r>
          </a:p>
        </p:txBody>
      </p:sp>
    </p:spTree>
    <p:extLst>
      <p:ext uri="{BB962C8B-B14F-4D97-AF65-F5344CB8AC3E}">
        <p14:creationId xmlns:p14="http://schemas.microsoft.com/office/powerpoint/2010/main" val="3177031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Airway Obstruction - Equipment</a:t>
            </a:r>
          </a:p>
        </p:txBody>
      </p:sp>
      <p:sp>
        <p:nvSpPr>
          <p:cNvPr id="28675" name="Rectangle 3"/>
          <p:cNvSpPr>
            <a:spLocks noGrp="1" noChangeArrowheads="1"/>
          </p:cNvSpPr>
          <p:nvPr>
            <p:ph type="body" idx="1"/>
          </p:nvPr>
        </p:nvSpPr>
        <p:spPr/>
        <p:txBody>
          <a:bodyPr/>
          <a:lstStyle/>
          <a:p>
            <a:r>
              <a:rPr lang="en-US" altLang="en-US"/>
              <a:t>Face Mask</a:t>
            </a:r>
          </a:p>
          <a:p>
            <a:pPr lvl="1"/>
            <a:r>
              <a:rPr lang="en-US" altLang="en-US"/>
              <a:t>Provides a tight seal allowing greater tidal volume and accurate oxygen concentration to be delivered</a:t>
            </a:r>
          </a:p>
        </p:txBody>
      </p:sp>
      <p:pic>
        <p:nvPicPr>
          <p:cNvPr id="28677" name="Picture 5" descr="ambu%20bag%20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925" y="2819400"/>
            <a:ext cx="34575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0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Airway Obstruction - Equipment</a:t>
            </a:r>
          </a:p>
        </p:txBody>
      </p:sp>
      <p:sp>
        <p:nvSpPr>
          <p:cNvPr id="29699" name="Rectangle 3"/>
          <p:cNvSpPr>
            <a:spLocks noGrp="1" noChangeArrowheads="1"/>
          </p:cNvSpPr>
          <p:nvPr>
            <p:ph type="body" idx="1"/>
          </p:nvPr>
        </p:nvSpPr>
        <p:spPr>
          <a:xfrm>
            <a:off x="381000" y="1033153"/>
            <a:ext cx="8229600" cy="4530725"/>
          </a:xfrm>
        </p:spPr>
        <p:txBody>
          <a:bodyPr/>
          <a:lstStyle/>
          <a:p>
            <a:r>
              <a:rPr lang="en-US" altLang="en-US" sz="2800" dirty="0"/>
              <a:t>Oral Airway</a:t>
            </a:r>
          </a:p>
          <a:p>
            <a:pPr lvl="1"/>
            <a:r>
              <a:rPr lang="en-US" altLang="en-US" sz="2400" dirty="0"/>
              <a:t>Curved device made of hard plastic</a:t>
            </a:r>
          </a:p>
          <a:p>
            <a:pPr lvl="1"/>
            <a:r>
              <a:rPr lang="en-US" altLang="en-US" sz="2400" dirty="0"/>
              <a:t>Placed into the mouth to relieve obstruction caused by a relaxed tongue</a:t>
            </a:r>
          </a:p>
          <a:p>
            <a:pPr lvl="1"/>
            <a:r>
              <a:rPr lang="en-US" altLang="en-US" sz="2400" dirty="0"/>
              <a:t>Keeps tongue from compressing against the posterior pharyngeal wall and serves as a bit block</a:t>
            </a:r>
          </a:p>
          <a:p>
            <a:pPr lvl="1"/>
            <a:r>
              <a:rPr lang="en-US" altLang="en-US" sz="2400" dirty="0"/>
              <a:t>Placement is contraindicated in the semiconscious patient since airway stimulation in this situation may result in patient laryngospasm</a:t>
            </a:r>
            <a:endParaRPr lang="en-US" altLang="en-US" sz="2400" baseline="30000" dirty="0"/>
          </a:p>
        </p:txBody>
      </p:sp>
      <p:sp>
        <p:nvSpPr>
          <p:cNvPr id="29700" name="Text Box 4"/>
          <p:cNvSpPr txBox="1">
            <a:spLocks noChangeArrowheads="1"/>
          </p:cNvSpPr>
          <p:nvPr/>
        </p:nvSpPr>
        <p:spPr bwMode="auto">
          <a:xfrm>
            <a:off x="457200" y="5333206"/>
            <a:ext cx="586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Dionne-</a:t>
            </a:r>
            <a:r>
              <a:rPr lang="en-US" altLang="en-US" b="1" dirty="0" err="1"/>
              <a:t>Phero</a:t>
            </a:r>
            <a:r>
              <a:rPr lang="en-US" altLang="en-US" b="1" dirty="0"/>
              <a:t>-Becker.  Management of Pain and Anxiety in the Dental Office.  WB Saunders  New York, 2002.</a:t>
            </a:r>
          </a:p>
        </p:txBody>
      </p:sp>
    </p:spTree>
    <p:extLst>
      <p:ext uri="{BB962C8B-B14F-4D97-AF65-F5344CB8AC3E}">
        <p14:creationId xmlns:p14="http://schemas.microsoft.com/office/powerpoint/2010/main" val="3018705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Airway Obstruction - Equipment</a:t>
            </a:r>
          </a:p>
        </p:txBody>
      </p:sp>
      <p:sp>
        <p:nvSpPr>
          <p:cNvPr id="30723" name="Rectangle 3"/>
          <p:cNvSpPr>
            <a:spLocks noGrp="1" noChangeArrowheads="1"/>
          </p:cNvSpPr>
          <p:nvPr>
            <p:ph type="body" idx="1"/>
          </p:nvPr>
        </p:nvSpPr>
        <p:spPr>
          <a:xfrm>
            <a:off x="457200" y="1033153"/>
            <a:ext cx="8229600" cy="838200"/>
          </a:xfrm>
        </p:spPr>
        <p:txBody>
          <a:bodyPr/>
          <a:lstStyle/>
          <a:p>
            <a:r>
              <a:rPr lang="en-US" altLang="en-US" dirty="0"/>
              <a:t>Oral Airway</a:t>
            </a:r>
          </a:p>
        </p:txBody>
      </p:sp>
      <p:pic>
        <p:nvPicPr>
          <p:cNvPr id="30725" name="Picture 5" descr="airway_oropharyng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79303"/>
            <a:ext cx="41910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30729" name="Picture 9" descr="Imag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71353"/>
            <a:ext cx="252888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7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Regulations - CRNAs</a:t>
            </a:r>
          </a:p>
        </p:txBody>
      </p:sp>
      <p:sp>
        <p:nvSpPr>
          <p:cNvPr id="3" name="Content Placeholder 2"/>
          <p:cNvSpPr>
            <a:spLocks noGrp="1"/>
          </p:cNvSpPr>
          <p:nvPr>
            <p:ph idx="1"/>
          </p:nvPr>
        </p:nvSpPr>
        <p:spPr/>
        <p:txBody>
          <a:bodyPr/>
          <a:lstStyle/>
          <a:p>
            <a:r>
              <a:rPr lang="en-US" dirty="0"/>
              <a:t>CRNAs who are delegated the duties of administering general anesthesia, deep sedation or conscious sedation: </a:t>
            </a:r>
          </a:p>
          <a:p>
            <a:pPr lvl="1"/>
            <a:r>
              <a:rPr lang="en-US" dirty="0"/>
              <a:t>Perform their duties under the direct on-premises supervision of the permit holder, who shall assume full responsibility for the performance of the duties. </a:t>
            </a:r>
          </a:p>
          <a:p>
            <a:pPr lvl="1"/>
            <a:r>
              <a:rPr lang="en-US" dirty="0"/>
              <a:t>Do not perform duties that are beyond the scope of the permit holder’s authority. </a:t>
            </a:r>
          </a:p>
          <a:p>
            <a:pPr lvl="1"/>
            <a:r>
              <a:rPr lang="en-US" dirty="0"/>
              <a:t>Are currently certified in ACLS. </a:t>
            </a:r>
          </a:p>
          <a:p>
            <a:endParaRPr lang="en-US" dirty="0"/>
          </a:p>
        </p:txBody>
      </p:sp>
    </p:spTree>
    <p:extLst>
      <p:ext uri="{BB962C8B-B14F-4D97-AF65-F5344CB8AC3E}">
        <p14:creationId xmlns:p14="http://schemas.microsoft.com/office/powerpoint/2010/main" val="29867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Airway Obstruction - Equipment</a:t>
            </a:r>
          </a:p>
        </p:txBody>
      </p:sp>
      <p:sp>
        <p:nvSpPr>
          <p:cNvPr id="32771" name="Rectangle 3"/>
          <p:cNvSpPr>
            <a:spLocks noGrp="1" noChangeArrowheads="1"/>
          </p:cNvSpPr>
          <p:nvPr>
            <p:ph type="body" idx="1"/>
          </p:nvPr>
        </p:nvSpPr>
        <p:spPr/>
        <p:txBody>
          <a:bodyPr/>
          <a:lstStyle/>
          <a:p>
            <a:r>
              <a:rPr lang="en-US" altLang="en-US"/>
              <a:t>Oral Airway Insertion</a:t>
            </a:r>
          </a:p>
        </p:txBody>
      </p:sp>
      <p:pic>
        <p:nvPicPr>
          <p:cNvPr id="32773" name="Picture 5" descr="Imag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642" y="1785551"/>
            <a:ext cx="5064211" cy="42886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71503" y="5572897"/>
            <a:ext cx="2100648"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53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Airway Obstruction - Equipment</a:t>
            </a:r>
          </a:p>
        </p:txBody>
      </p:sp>
      <p:sp>
        <p:nvSpPr>
          <p:cNvPr id="31750" name="Rectangle 6"/>
          <p:cNvSpPr>
            <a:spLocks noGrp="1" noChangeArrowheads="1"/>
          </p:cNvSpPr>
          <p:nvPr>
            <p:ph type="body" idx="1"/>
          </p:nvPr>
        </p:nvSpPr>
        <p:spPr/>
        <p:txBody>
          <a:bodyPr/>
          <a:lstStyle/>
          <a:p>
            <a:r>
              <a:rPr lang="en-US" altLang="en-US"/>
              <a:t>Nasal Airways (Trumpets)</a:t>
            </a:r>
          </a:p>
          <a:p>
            <a:pPr lvl="1"/>
            <a:r>
              <a:rPr lang="en-US" altLang="en-US"/>
              <a:t>May alternatively be used to accomplish the same goal as oral airways</a:t>
            </a:r>
          </a:p>
          <a:p>
            <a:pPr lvl="1"/>
            <a:r>
              <a:rPr lang="en-US" altLang="en-US"/>
              <a:t>May be more ideal method with dentistry</a:t>
            </a:r>
          </a:p>
          <a:p>
            <a:pPr lvl="1"/>
            <a:r>
              <a:rPr lang="en-US" altLang="en-US"/>
              <a:t>Made of soft plastic and placed in a single nare</a:t>
            </a:r>
          </a:p>
          <a:p>
            <a:pPr lvl="1"/>
            <a:r>
              <a:rPr lang="en-US" altLang="en-US"/>
              <a:t>Bleeding may occur</a:t>
            </a:r>
          </a:p>
        </p:txBody>
      </p:sp>
      <p:pic>
        <p:nvPicPr>
          <p:cNvPr id="31752" name="Picture 8" descr="na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616" y="3548449"/>
            <a:ext cx="3743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6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Airway Obstruction - Equipment</a:t>
            </a:r>
          </a:p>
        </p:txBody>
      </p:sp>
      <p:sp>
        <p:nvSpPr>
          <p:cNvPr id="37891" name="Rectangle 3"/>
          <p:cNvSpPr>
            <a:spLocks noGrp="1" noChangeArrowheads="1"/>
          </p:cNvSpPr>
          <p:nvPr>
            <p:ph type="body" idx="1"/>
          </p:nvPr>
        </p:nvSpPr>
        <p:spPr>
          <a:xfrm>
            <a:off x="457200" y="1600200"/>
            <a:ext cx="8229600" cy="762000"/>
          </a:xfrm>
        </p:spPr>
        <p:txBody>
          <a:bodyPr/>
          <a:lstStyle/>
          <a:p>
            <a:r>
              <a:rPr lang="en-US" altLang="en-US"/>
              <a:t>Nasal Airway</a:t>
            </a:r>
          </a:p>
        </p:txBody>
      </p:sp>
      <p:pic>
        <p:nvPicPr>
          <p:cNvPr id="37893" name="Picture 5" descr="2007-12-04_02_Trooper_scho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9" y="994572"/>
            <a:ext cx="3525795" cy="5305976"/>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3k_NasopharyngealAi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14" y="2228335"/>
            <a:ext cx="31242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38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Airway Obstruction - Equipment</a:t>
            </a:r>
          </a:p>
        </p:txBody>
      </p:sp>
      <p:sp>
        <p:nvSpPr>
          <p:cNvPr id="38915" name="Rectangle 3"/>
          <p:cNvSpPr>
            <a:spLocks noGrp="1" noChangeArrowheads="1"/>
          </p:cNvSpPr>
          <p:nvPr>
            <p:ph type="body" idx="1"/>
          </p:nvPr>
        </p:nvSpPr>
        <p:spPr/>
        <p:txBody>
          <a:bodyPr/>
          <a:lstStyle/>
          <a:p>
            <a:r>
              <a:rPr lang="en-US" altLang="en-US"/>
              <a:t>Endotracheal Tubes (ETT)</a:t>
            </a:r>
          </a:p>
          <a:p>
            <a:pPr lvl="1"/>
            <a:r>
              <a:rPr lang="en-US" altLang="en-US"/>
              <a:t>Polyvinyl plastic or latex tube placed into the trachea</a:t>
            </a:r>
          </a:p>
          <a:p>
            <a:pPr lvl="1"/>
            <a:r>
              <a:rPr lang="en-US" altLang="en-US"/>
              <a:t>Contains a cuff that occludes the tracheal lumen when inflated</a:t>
            </a:r>
          </a:p>
          <a:p>
            <a:pPr lvl="2"/>
            <a:r>
              <a:rPr lang="en-US" altLang="en-US"/>
              <a:t>Allows gas exchange to occur within the lumen of the ETT only</a:t>
            </a:r>
          </a:p>
        </p:txBody>
      </p:sp>
    </p:spTree>
    <p:extLst>
      <p:ext uri="{BB962C8B-B14F-4D97-AF65-F5344CB8AC3E}">
        <p14:creationId xmlns:p14="http://schemas.microsoft.com/office/powerpoint/2010/main" val="3349427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Questions and Discussion</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95" y="1033153"/>
            <a:ext cx="3524885" cy="495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52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Schedule</a:t>
            </a:r>
          </a:p>
        </p:txBody>
      </p:sp>
      <p:sp>
        <p:nvSpPr>
          <p:cNvPr id="3" name="Content Placeholder 2"/>
          <p:cNvSpPr>
            <a:spLocks noGrp="1"/>
          </p:cNvSpPr>
          <p:nvPr>
            <p:ph idx="1"/>
          </p:nvPr>
        </p:nvSpPr>
        <p:spPr>
          <a:xfrm>
            <a:off x="457200" y="929967"/>
            <a:ext cx="8229600" cy="4986132"/>
          </a:xfrm>
        </p:spPr>
        <p:txBody>
          <a:bodyPr>
            <a:normAutofit lnSpcReduction="10000"/>
          </a:bodyPr>
          <a:lstStyle/>
          <a:p>
            <a:r>
              <a:rPr lang="en-US" dirty="0"/>
              <a:t>Scheduling sedation care</a:t>
            </a:r>
          </a:p>
          <a:p>
            <a:pPr lvl="1"/>
            <a:r>
              <a:rPr lang="en-US" dirty="0"/>
              <a:t>Differences between care team members with sedation care have been observed; some team members struggle with care, especially with airway maintenance and maintaining a dry oral environment</a:t>
            </a:r>
          </a:p>
          <a:p>
            <a:pPr lvl="1"/>
            <a:r>
              <a:rPr lang="en-US" dirty="0"/>
              <a:t>Usually focus on a single day of sedation back to back as to optimize anesthesiologist schedule and production</a:t>
            </a:r>
          </a:p>
          <a:p>
            <a:pPr lvl="2"/>
            <a:r>
              <a:rPr lang="en-US" i="1" dirty="0"/>
              <a:t>Advantageous to have understanding of treatment plan and accurate prediction with operatory time</a:t>
            </a:r>
          </a:p>
          <a:p>
            <a:pPr lvl="1"/>
            <a:r>
              <a:rPr lang="en-US" dirty="0"/>
              <a:t>Difficult to manage other patients during sedation care</a:t>
            </a:r>
          </a:p>
          <a:p>
            <a:pPr lvl="2"/>
            <a:r>
              <a:rPr lang="en-US" dirty="0"/>
              <a:t>Impact to revenue?</a:t>
            </a:r>
          </a:p>
          <a:p>
            <a:pPr lvl="2"/>
            <a:r>
              <a:rPr lang="en-US" dirty="0"/>
              <a:t>Dental hygiene schedule?</a:t>
            </a:r>
          </a:p>
          <a:p>
            <a:pPr lvl="2"/>
            <a:r>
              <a:rPr lang="en-US" dirty="0"/>
              <a:t>Workforce needs?</a:t>
            </a:r>
          </a:p>
        </p:txBody>
      </p:sp>
    </p:spTree>
    <p:extLst>
      <p:ext uri="{BB962C8B-B14F-4D97-AF65-F5344CB8AC3E}">
        <p14:creationId xmlns:p14="http://schemas.microsoft.com/office/powerpoint/2010/main" val="258237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Questions and Discussion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70" y="1247536"/>
            <a:ext cx="3842951" cy="343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620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The Pennsylvania Office Inspection</a:t>
            </a:r>
          </a:p>
        </p:txBody>
      </p:sp>
      <p:sp>
        <p:nvSpPr>
          <p:cNvPr id="6147" name="Rectangle 3"/>
          <p:cNvSpPr>
            <a:spLocks noGrp="1" noChangeArrowheads="1"/>
          </p:cNvSpPr>
          <p:nvPr>
            <p:ph type="body" idx="4294967295"/>
          </p:nvPr>
        </p:nvSpPr>
        <p:spPr>
          <a:xfrm>
            <a:off x="419100" y="1033463"/>
            <a:ext cx="8391268" cy="4986337"/>
          </a:xfrm>
        </p:spPr>
        <p:txBody>
          <a:bodyPr/>
          <a:lstStyle/>
          <a:p>
            <a:r>
              <a:rPr lang="en-US" sz="2800" dirty="0"/>
              <a:t> Office inspections and clinical evaluations shall be conducted in accordance with the AAOMS Manual and AAOMS Guidelines for OMSs and the ADA Guidelines and AAPD Guidelines for general dentists.</a:t>
            </a:r>
            <a:endParaRPr lang="en-US" altLang="en-US" sz="2600" dirty="0"/>
          </a:p>
        </p:txBody>
      </p:sp>
      <p:pic>
        <p:nvPicPr>
          <p:cNvPr id="2050" name="Picture 2" descr="Image result for office inspec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4622">
            <a:off x="1136822" y="2866769"/>
            <a:ext cx="3991232" cy="399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46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Needed at Site of Care</a:t>
            </a:r>
          </a:p>
        </p:txBody>
      </p:sp>
      <p:sp>
        <p:nvSpPr>
          <p:cNvPr id="3" name="Content Placeholder 2"/>
          <p:cNvSpPr>
            <a:spLocks noGrp="1"/>
          </p:cNvSpPr>
          <p:nvPr>
            <p:ph idx="1"/>
          </p:nvPr>
        </p:nvSpPr>
        <p:spPr>
          <a:xfrm>
            <a:off x="457200" y="1011650"/>
            <a:ext cx="8229600" cy="4986132"/>
          </a:xfrm>
        </p:spPr>
        <p:txBody>
          <a:bodyPr>
            <a:normAutofit fontScale="85000" lnSpcReduction="20000"/>
          </a:bodyPr>
          <a:lstStyle/>
          <a:p>
            <a:r>
              <a:rPr lang="en-US" sz="2800" b="0" i="1" dirty="0"/>
              <a:t>Moderate Sedation – internal cost and responsibility:</a:t>
            </a:r>
          </a:p>
          <a:p>
            <a:pPr lvl="1"/>
            <a:r>
              <a:rPr lang="en-US" sz="2800" dirty="0"/>
              <a:t>A positive-pressure oxygen delivery system suitable for the patient being treated must be immediately available.</a:t>
            </a:r>
          </a:p>
          <a:p>
            <a:pPr lvl="1"/>
            <a:r>
              <a:rPr lang="en-US" sz="2800" dirty="0"/>
              <a:t>When inhalation equipment is used, it must have a fail-safe system that is appropriately checked and calibrated. </a:t>
            </a:r>
          </a:p>
          <a:p>
            <a:pPr lvl="1"/>
            <a:r>
              <a:rPr lang="en-US" sz="2800" dirty="0"/>
              <a:t>The equipment must also have either:</a:t>
            </a:r>
          </a:p>
          <a:p>
            <a:pPr lvl="2"/>
            <a:r>
              <a:rPr lang="en-US" sz="2800" dirty="0"/>
              <a:t>(1) a functioning device that prohibits the delivery of less than 30% oxygen or </a:t>
            </a:r>
          </a:p>
          <a:p>
            <a:pPr lvl="2"/>
            <a:r>
              <a:rPr lang="en-US" sz="2800" dirty="0"/>
              <a:t>(2) an appropriately calibrated and functioning in-line oxygen analyzer with audible alarm.</a:t>
            </a:r>
          </a:p>
          <a:p>
            <a:pPr lvl="1"/>
            <a:r>
              <a:rPr lang="en-US" sz="2800" dirty="0"/>
              <a:t>An appropriate scavenging system must be available if gases other than oxygen or air are used.</a:t>
            </a:r>
          </a:p>
          <a:p>
            <a:pPr lvl="1"/>
            <a:r>
              <a:rPr lang="en-US" sz="2800" dirty="0"/>
              <a:t>The equipment necessary to establish intravenous access must be available.</a:t>
            </a:r>
            <a:endParaRPr lang="en-US" altLang="en-US" sz="2600" dirty="0"/>
          </a:p>
          <a:p>
            <a:endParaRPr lang="en-US" dirty="0"/>
          </a:p>
        </p:txBody>
      </p:sp>
    </p:spTree>
    <p:extLst>
      <p:ext uri="{BB962C8B-B14F-4D97-AF65-F5344CB8AC3E}">
        <p14:creationId xmlns:p14="http://schemas.microsoft.com/office/powerpoint/2010/main" val="3971362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31282</TotalTime>
  <Words>2844</Words>
  <Application>Microsoft Office PowerPoint</Application>
  <PresentationFormat>On-screen Show (4:3)</PresentationFormat>
  <Paragraphs>329</Paragraphs>
  <Slides>54</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Times New Roman</vt:lpstr>
      <vt:lpstr>Verdana</vt:lpstr>
      <vt:lpstr>Wingdings</vt:lpstr>
      <vt:lpstr>Office Theme</vt:lpstr>
      <vt:lpstr>Chart</vt:lpstr>
      <vt:lpstr>Practitioner Potpourri</vt:lpstr>
      <vt:lpstr>Team Proprietorship</vt:lpstr>
      <vt:lpstr>Permit holder – non permit holder policy:</vt:lpstr>
      <vt:lpstr>PowerPoint Presentation</vt:lpstr>
      <vt:lpstr>PA Regulations - CRNAs</vt:lpstr>
      <vt:lpstr>The Schedule</vt:lpstr>
      <vt:lpstr>Questions and Discussion</vt:lpstr>
      <vt:lpstr>The Pennsylvania Office Inspection</vt:lpstr>
      <vt:lpstr>Equipment Needed at Site of Care</vt:lpstr>
      <vt:lpstr>PowerPoint Presentation</vt:lpstr>
      <vt:lpstr>Patient Transport Equipment</vt:lpstr>
      <vt:lpstr>The Patient Monitoring Device</vt:lpstr>
      <vt:lpstr>Defibrillator</vt:lpstr>
      <vt:lpstr>Defibrillator</vt:lpstr>
      <vt:lpstr>Oversight and Defibrillator Use</vt:lpstr>
      <vt:lpstr>Commonly Used Anesthetic Agents</vt:lpstr>
      <vt:lpstr>Questions and Discussion</vt:lpstr>
      <vt:lpstr>Coding and Misconceptions</vt:lpstr>
      <vt:lpstr>Coding with Confidence</vt:lpstr>
      <vt:lpstr>Typical Coverage Parameters </vt:lpstr>
      <vt:lpstr>Dental Coding</vt:lpstr>
      <vt:lpstr>Anesthesia Administration and Coding</vt:lpstr>
      <vt:lpstr>Dental Care Coding with Anesthesia Administration</vt:lpstr>
      <vt:lpstr>Sedation and Oral Surgery</vt:lpstr>
      <vt:lpstr>Sedation and Oral Surgery</vt:lpstr>
      <vt:lpstr>Questions and Discussion</vt:lpstr>
      <vt:lpstr>TORT and Malpractice Coverage Implications</vt:lpstr>
      <vt:lpstr>Before doing anything it is always a must to check with your project officer, HRSA official, and/or check in with the PACHC.</vt:lpstr>
      <vt:lpstr>What is TORT?</vt:lpstr>
      <vt:lpstr>So, are we covered?</vt:lpstr>
      <vt:lpstr>FTCA Coverage – The sub-recipient???</vt:lpstr>
      <vt:lpstr>Quality Events and Adverse Occurrences</vt:lpstr>
      <vt:lpstr>Overall Complication Rate</vt:lpstr>
      <vt:lpstr>Overall Complication Rate</vt:lpstr>
      <vt:lpstr>Overall Complication Rate</vt:lpstr>
      <vt:lpstr>Complications and Anesthetic Type</vt:lpstr>
      <vt:lpstr>Complications/Anesthetic Type</vt:lpstr>
      <vt:lpstr>Complications/Anesthetic Type</vt:lpstr>
      <vt:lpstr>Complications/Anesthetic Type</vt:lpstr>
      <vt:lpstr>Complications/Anesthetic Type</vt:lpstr>
      <vt:lpstr>Summary</vt:lpstr>
      <vt:lpstr>Airway Obstruction</vt:lpstr>
      <vt:lpstr>Causes of Airway Obstruction</vt:lpstr>
      <vt:lpstr>Recognition of Airway Obstruction</vt:lpstr>
      <vt:lpstr>Recognition of Airway Obstruction</vt:lpstr>
      <vt:lpstr>Opening the Airway</vt:lpstr>
      <vt:lpstr>Airway Obstruction - Equipment</vt:lpstr>
      <vt:lpstr>Airway Obstruction - Equipment</vt:lpstr>
      <vt:lpstr>Airway Obstruction - Equipment</vt:lpstr>
      <vt:lpstr>Airway Obstruction - Equipment</vt:lpstr>
      <vt:lpstr>Airway Obstruction - Equipment</vt:lpstr>
      <vt:lpstr>Airway Obstruction - Equipment</vt:lpstr>
      <vt:lpstr>Airway Obstruction - Equipment</vt:lpstr>
      <vt:lpstr>Questions and Discussion</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Cheryl Bumgardner</cp:lastModifiedBy>
  <cp:revision>839</cp:revision>
  <cp:lastPrinted>2016-01-15T14:41:21Z</cp:lastPrinted>
  <dcterms:created xsi:type="dcterms:W3CDTF">2013-12-17T20:07:32Z</dcterms:created>
  <dcterms:modified xsi:type="dcterms:W3CDTF">2017-03-02T20:15:06Z</dcterms:modified>
</cp:coreProperties>
</file>